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8" r:id="rId4"/>
    <p:sldId id="266" r:id="rId5"/>
    <p:sldId id="269" r:id="rId6"/>
    <p:sldId id="270" r:id="rId7"/>
    <p:sldId id="271" r:id="rId8"/>
    <p:sldId id="273" r:id="rId9"/>
    <p:sldId id="274" r:id="rId10"/>
    <p:sldId id="275" r:id="rId11"/>
    <p:sldId id="281" r:id="rId12"/>
    <p:sldId id="276" r:id="rId13"/>
    <p:sldId id="277" r:id="rId14"/>
    <p:sldId id="280" r:id="rId15"/>
    <p:sldId id="282" r:id="rId16"/>
    <p:sldId id="284" r:id="rId17"/>
    <p:sldId id="286" r:id="rId18"/>
    <p:sldId id="287" r:id="rId19"/>
    <p:sldId id="292" r:id="rId20"/>
    <p:sldId id="288" r:id="rId21"/>
    <p:sldId id="289" r:id="rId22"/>
    <p:sldId id="290" r:id="rId23"/>
    <p:sldId id="291" r:id="rId24"/>
    <p:sldId id="293" r:id="rId25"/>
    <p:sldId id="294" r:id="rId26"/>
    <p:sldId id="296" r:id="rId27"/>
    <p:sldId id="297" r:id="rId28"/>
    <p:sldId id="298" r:id="rId29"/>
    <p:sldId id="303" r:id="rId30"/>
    <p:sldId id="299" r:id="rId31"/>
    <p:sldId id="300" r:id="rId32"/>
    <p:sldId id="301" r:id="rId33"/>
    <p:sldId id="302" r:id="rId34"/>
    <p:sldId id="304" r:id="rId35"/>
    <p:sldId id="305" r:id="rId36"/>
    <p:sldId id="307" r:id="rId37"/>
    <p:sldId id="308" r:id="rId38"/>
    <p:sldId id="309" r:id="rId39"/>
    <p:sldId id="315" r:id="rId40"/>
    <p:sldId id="310" r:id="rId41"/>
    <p:sldId id="312" r:id="rId42"/>
    <p:sldId id="316" r:id="rId43"/>
    <p:sldId id="317" r:id="rId44"/>
    <p:sldId id="313" r:id="rId45"/>
    <p:sldId id="306" r:id="rId4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8" d="100"/>
          <a:sy n="68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055" y="1234907"/>
            <a:ext cx="5961185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DD0305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7055" y="3714582"/>
            <a:ext cx="596118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89611"/>
            <a:ext cx="78867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30/06/2020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69926" y="4955531"/>
            <a:ext cx="896556" cy="243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71410" y="2546066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DD030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end.com/" TargetMode="External"/><Relationship Id="rId2" Type="http://schemas.openxmlformats.org/officeDocument/2006/relationships/hyperlink" Target="https://www.kaggle.com/rohanrao/formula-1-world-championship-1950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o4j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43808" y="2348880"/>
            <a:ext cx="5961185" cy="2099568"/>
          </a:xfrm>
        </p:spPr>
        <p:txBody>
          <a:bodyPr>
            <a:normAutofit/>
          </a:bodyPr>
          <a:lstStyle/>
          <a:p>
            <a:r>
              <a:rPr lang="it-IT" sz="4400" dirty="0" err="1" smtClean="0"/>
              <a:t>Analyzing</a:t>
            </a:r>
            <a:r>
              <a:rPr lang="it-IT" sz="4400" dirty="0" smtClean="0"/>
              <a:t> Ferrari’s last </a:t>
            </a:r>
            <a:r>
              <a:rPr lang="it-IT" sz="4400" dirty="0" err="1" smtClean="0"/>
              <a:t>years</a:t>
            </a:r>
            <a:r>
              <a:rPr lang="it-IT" sz="4400" dirty="0" smtClean="0"/>
              <a:t> in F1 </a:t>
            </a:r>
            <a:br>
              <a:rPr lang="it-IT" sz="4400" dirty="0" smtClean="0"/>
            </a:br>
            <a:r>
              <a:rPr lang="it-IT" sz="2800" dirty="0" smtClean="0"/>
              <a:t>- Neo4j </a:t>
            </a:r>
            <a:r>
              <a:rPr lang="it-IT" sz="2800" dirty="0" err="1" smtClean="0"/>
              <a:t>portion</a:t>
            </a:r>
            <a:r>
              <a:rPr lang="it-IT" sz="2800" dirty="0" smtClean="0"/>
              <a:t> -</a:t>
            </a:r>
            <a:endParaRPr lang="it-IT" sz="28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91680" y="6030119"/>
            <a:ext cx="5961185" cy="1655762"/>
          </a:xfrm>
        </p:spPr>
        <p:txBody>
          <a:bodyPr>
            <a:normAutofit/>
          </a:bodyPr>
          <a:lstStyle/>
          <a:p>
            <a:r>
              <a:rPr lang="it-IT" sz="1800" dirty="0" smtClean="0"/>
              <a:t>Luca </a:t>
            </a:r>
            <a:r>
              <a:rPr lang="it-IT" sz="1800" dirty="0" err="1" smtClean="0"/>
              <a:t>Sannino</a:t>
            </a:r>
            <a:r>
              <a:rPr lang="it-IT" sz="1800" dirty="0" smtClean="0"/>
              <a:t> 1542194</a:t>
            </a:r>
            <a:endParaRPr lang="it-IT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FILE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</a:t>
            </a:r>
            <a:r>
              <a:rPr lang="it-IT" sz="2000" dirty="0" err="1" smtClean="0"/>
              <a:t>race_date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1844824"/>
            <a:ext cx="7992888" cy="360098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LOADING INTO THE GRAPH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'file:///Pitstops.csv' </a:t>
            </a:r>
            <a:r>
              <a:rPr lang="it-IT" sz="2000" dirty="0" smtClean="0">
                <a:solidFill>
                  <a:srgbClr val="002060"/>
                </a:solidFill>
              </a:rPr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002060"/>
                </a:solidFill>
              </a:rPr>
              <a:t>FIELDTERMINATOR</a:t>
            </a:r>
            <a:r>
              <a:rPr lang="it-IT" sz="2000" dirty="0" smtClean="0"/>
              <a:t>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: Race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.race</a:t>
            </a:r>
            <a:r>
              <a:rPr lang="it-IT" sz="2000" dirty="0" smtClean="0"/>
              <a:t>, date: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.race_date,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.year</a:t>
            </a:r>
            <a:r>
              <a:rPr lang="it-IT" sz="2000" dirty="0" smtClean="0"/>
              <a:t>)})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 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: Circuit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.circuit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:Driver {</a:t>
            </a:r>
            <a:r>
              <a:rPr lang="it-IT" sz="2000" dirty="0" err="1" smtClean="0"/>
              <a:t>surname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.name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CREATE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)-[:</a:t>
            </a:r>
            <a:r>
              <a:rPr lang="it-IT" sz="2000" dirty="0" err="1" smtClean="0"/>
              <a:t>HAD_PITSTOP</a:t>
            </a:r>
            <a:r>
              <a:rPr lang="it-IT" sz="2000" dirty="0" smtClean="0"/>
              <a:t> {stop: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.stop</a:t>
            </a:r>
            <a:r>
              <a:rPr lang="it-IT" sz="2000" dirty="0" smtClean="0"/>
              <a:t>), </a:t>
            </a:r>
            <a:r>
              <a:rPr lang="it-IT" sz="2000" dirty="0" err="1" smtClean="0"/>
              <a:t>lap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.lap</a:t>
            </a:r>
            <a:r>
              <a:rPr lang="it-IT" sz="2000" dirty="0" smtClean="0"/>
              <a:t>), duration_in_ms: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.duration_in_ms),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}]-&gt;(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)-[:</a:t>
            </a:r>
            <a:r>
              <a:rPr lang="it-IT" sz="2000" dirty="0" err="1" smtClean="0"/>
              <a:t>HELD_IN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51520" y="5373216"/>
            <a:ext cx="2952328" cy="936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Merge</a:t>
            </a:r>
            <a:r>
              <a:rPr lang="it-IT" dirty="0" smtClean="0">
                <a:solidFill>
                  <a:schemeClr val="tx1"/>
                </a:solidFill>
              </a:rPr>
              <a:t>: </a:t>
            </a:r>
            <a:r>
              <a:rPr lang="it-IT" dirty="0" err="1" smtClean="0">
                <a:solidFill>
                  <a:schemeClr val="tx1"/>
                </a:solidFill>
              </a:rPr>
              <a:t>if</a:t>
            </a:r>
            <a:r>
              <a:rPr lang="it-IT" dirty="0" smtClean="0">
                <a:solidFill>
                  <a:schemeClr val="tx1"/>
                </a:solidFill>
              </a:rPr>
              <a:t> a </a:t>
            </a:r>
            <a:r>
              <a:rPr lang="it-IT" dirty="0" err="1" smtClean="0">
                <a:solidFill>
                  <a:schemeClr val="tx1"/>
                </a:solidFill>
              </a:rPr>
              <a:t>particular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node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already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exists</a:t>
            </a:r>
            <a:r>
              <a:rPr lang="it-IT" dirty="0" smtClean="0">
                <a:solidFill>
                  <a:schemeClr val="tx1"/>
                </a:solidFill>
              </a:rPr>
              <a:t>, </a:t>
            </a:r>
            <a:r>
              <a:rPr lang="it-IT" dirty="0" err="1" smtClean="0">
                <a:solidFill>
                  <a:schemeClr val="tx1"/>
                </a:solidFill>
              </a:rPr>
              <a:t>it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doesn</a:t>
            </a:r>
            <a:r>
              <a:rPr lang="it-IT" dirty="0" smtClean="0">
                <a:solidFill>
                  <a:schemeClr val="tx1"/>
                </a:solidFill>
              </a:rPr>
              <a:t>’t create a </a:t>
            </a:r>
            <a:r>
              <a:rPr lang="it-IT" dirty="0" err="1" smtClean="0">
                <a:solidFill>
                  <a:schemeClr val="tx1"/>
                </a:solidFill>
              </a:rPr>
              <a:t>new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one</a:t>
            </a:r>
            <a:r>
              <a:rPr lang="it-IT" dirty="0" smtClean="0">
                <a:solidFill>
                  <a:schemeClr val="tx1"/>
                </a:solidFill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28" name="Connettore 2 27"/>
          <p:cNvCxnSpPr/>
          <p:nvPr/>
        </p:nvCxnSpPr>
        <p:spPr>
          <a:xfrm flipV="1">
            <a:off x="323528" y="5229200"/>
            <a:ext cx="432048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/>
          <p:cNvSpPr/>
          <p:nvPr/>
        </p:nvSpPr>
        <p:spPr>
          <a:xfrm>
            <a:off x="5940152" y="2708920"/>
            <a:ext cx="2808312" cy="936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Must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specify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if</a:t>
            </a:r>
            <a:r>
              <a:rPr lang="it-IT" dirty="0" smtClean="0">
                <a:solidFill>
                  <a:schemeClr val="tx1"/>
                </a:solidFill>
              </a:rPr>
              <a:t> a .</a:t>
            </a:r>
            <a:r>
              <a:rPr lang="it-IT" dirty="0" err="1" smtClean="0">
                <a:solidFill>
                  <a:schemeClr val="tx1"/>
                </a:solidFill>
              </a:rPr>
              <a:t>csv</a:t>
            </a:r>
            <a:r>
              <a:rPr lang="it-IT" dirty="0" smtClean="0">
                <a:solidFill>
                  <a:schemeClr val="tx1"/>
                </a:solidFill>
              </a:rPr>
              <a:t> file </a:t>
            </a:r>
            <a:r>
              <a:rPr lang="it-IT" dirty="0" err="1" smtClean="0">
                <a:solidFill>
                  <a:schemeClr val="tx1"/>
                </a:solidFill>
              </a:rPr>
              <a:t>contains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headers</a:t>
            </a:r>
            <a:r>
              <a:rPr lang="it-IT" dirty="0" smtClean="0">
                <a:solidFill>
                  <a:schemeClr val="tx1"/>
                </a:solidFill>
              </a:rPr>
              <a:t> or </a:t>
            </a:r>
            <a:r>
              <a:rPr lang="it-IT" dirty="0" err="1" smtClean="0">
                <a:solidFill>
                  <a:schemeClr val="tx1"/>
                </a:solidFill>
              </a:rPr>
              <a:t>how</a:t>
            </a:r>
            <a:r>
              <a:rPr lang="it-IT" dirty="0" smtClean="0">
                <a:solidFill>
                  <a:schemeClr val="tx1"/>
                </a:solidFill>
              </a:rPr>
              <a:t> the data </a:t>
            </a:r>
            <a:r>
              <a:rPr lang="it-IT" dirty="0" err="1" smtClean="0">
                <a:solidFill>
                  <a:schemeClr val="tx1"/>
                </a:solidFill>
              </a:rPr>
              <a:t>is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divided</a:t>
            </a:r>
            <a:r>
              <a:rPr lang="it-IT" dirty="0" smtClean="0">
                <a:solidFill>
                  <a:schemeClr val="tx1"/>
                </a:solidFill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31" name="Connettore 2 30"/>
          <p:cNvCxnSpPr/>
          <p:nvPr/>
        </p:nvCxnSpPr>
        <p:spPr>
          <a:xfrm flipH="1" flipV="1">
            <a:off x="3203848" y="2708920"/>
            <a:ext cx="2736304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8" name="Immagine 7" descr="pitStopGraph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348880"/>
            <a:ext cx="6624736" cy="11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magine 8" descr="pitStopBigDat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268760"/>
            <a:ext cx="8748464" cy="3975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Forma 10"/>
          <p:cNvCxnSpPr>
            <a:endCxn id="8" idx="1"/>
          </p:cNvCxnSpPr>
          <p:nvPr/>
        </p:nvCxnSpPr>
        <p:spPr>
          <a:xfrm rot="16200000" flipH="1">
            <a:off x="837871" y="1906545"/>
            <a:ext cx="1203562" cy="792088"/>
          </a:xfrm>
          <a:prstGeom prst="curved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539552" y="4077072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DRIVER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surname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995936" y="4221088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RACE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, </a:t>
            </a:r>
            <a:r>
              <a:rPr lang="it-IT" dirty="0" smtClean="0">
                <a:solidFill>
                  <a:srgbClr val="C00000"/>
                </a:solidFill>
              </a:rPr>
              <a:t>date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year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395536" y="4797152"/>
            <a:ext cx="396044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HAD_PITSTOP</a:t>
            </a:r>
            <a:r>
              <a:rPr lang="it-IT" dirty="0" smtClean="0"/>
              <a:t> {</a:t>
            </a:r>
            <a:r>
              <a:rPr lang="it-IT" dirty="0" smtClean="0">
                <a:solidFill>
                  <a:srgbClr val="C00000"/>
                </a:solidFill>
              </a:rPr>
              <a:t>stop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lap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duration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constructor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6876256" y="4797152"/>
            <a:ext cx="20162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CIRCUIT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cxnSp>
        <p:nvCxnSpPr>
          <p:cNvPr id="22" name="Connettore 2 21"/>
          <p:cNvCxnSpPr>
            <a:stCxn id="12" idx="0"/>
          </p:cNvCxnSpPr>
          <p:nvPr/>
        </p:nvCxnSpPr>
        <p:spPr>
          <a:xfrm flipV="1">
            <a:off x="2051720" y="3284984"/>
            <a:ext cx="28803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3779912" y="3140968"/>
            <a:ext cx="72008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 flipV="1">
            <a:off x="5364088" y="3284984"/>
            <a:ext cx="288032" cy="93610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7668344" y="3284984"/>
            <a:ext cx="72008" cy="151216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RESULT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051720" y="580526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• LABELS   </a:t>
            </a:r>
            <a:r>
              <a:rPr lang="it-IT" dirty="0" smtClean="0">
                <a:solidFill>
                  <a:srgbClr val="002060"/>
                </a:solidFill>
              </a:rPr>
              <a:t>• RELATIONSHIPS   </a:t>
            </a:r>
            <a:r>
              <a:rPr lang="it-IT" dirty="0" smtClean="0">
                <a:solidFill>
                  <a:srgbClr val="C00000"/>
                </a:solidFill>
              </a:rPr>
              <a:t>• PROPERTIES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6012160" y="3717032"/>
            <a:ext cx="1152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HELD_IN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19" name="Connettore 2 18"/>
          <p:cNvCxnSpPr/>
          <p:nvPr/>
        </p:nvCxnSpPr>
        <p:spPr>
          <a:xfrm flipH="1" flipV="1">
            <a:off x="6444208" y="3068960"/>
            <a:ext cx="72008" cy="64807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1</a:t>
            </a:r>
          </a:p>
          <a:p>
            <a:pPr algn="ctr"/>
            <a:r>
              <a:rPr lang="it-IT" sz="2000" i="1" u="sng" dirty="0" err="1" smtClean="0"/>
              <a:t>Average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pit</a:t>
            </a:r>
            <a:r>
              <a:rPr lang="it-IT" sz="2000" i="1" u="sng" dirty="0" smtClean="0"/>
              <a:t> stop </a:t>
            </a:r>
            <a:r>
              <a:rPr lang="it-IT" sz="2000" i="1" u="sng" dirty="0" err="1" smtClean="0"/>
              <a:t>time</a:t>
            </a:r>
            <a:r>
              <a:rPr lang="it-IT" sz="2000" i="1" u="sng" dirty="0" smtClean="0"/>
              <a:t> per Ferrari and </a:t>
            </a:r>
            <a:r>
              <a:rPr lang="it-IT" sz="2000" i="1" u="sng" dirty="0" err="1" smtClean="0"/>
              <a:t>RedBull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drivers</a:t>
            </a:r>
            <a:r>
              <a:rPr lang="it-IT" sz="2000" i="1" u="sng" dirty="0" smtClean="0"/>
              <a:t> last </a:t>
            </a:r>
            <a:r>
              <a:rPr lang="it-IT" sz="2000" i="1" u="sng" dirty="0" err="1" smtClean="0"/>
              <a:t>season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:</a:t>
            </a:r>
            <a:r>
              <a:rPr lang="it-IT" sz="2000" dirty="0" err="1" smtClean="0"/>
              <a:t>HAD_PITSTOP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= 2019 and (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"Red Bull")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avg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.duration_in_ms)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average_in_ms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314096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2</a:t>
            </a:r>
          </a:p>
          <a:p>
            <a:pPr algn="ctr"/>
            <a:r>
              <a:rPr lang="it-IT" sz="2000" i="1" u="sng" dirty="0" err="1" smtClean="0"/>
              <a:t>Average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pit</a:t>
            </a:r>
            <a:r>
              <a:rPr lang="it-IT" sz="2000" i="1" u="sng" dirty="0" smtClean="0"/>
              <a:t> stop </a:t>
            </a:r>
            <a:r>
              <a:rPr lang="it-IT" sz="2000" i="1" u="sng" dirty="0" err="1" smtClean="0"/>
              <a:t>time</a:t>
            </a:r>
            <a:r>
              <a:rPr lang="it-IT" sz="2000" i="1" u="sng" dirty="0" smtClean="0"/>
              <a:t> per Ferrari and </a:t>
            </a:r>
            <a:r>
              <a:rPr lang="it-IT" sz="2000" i="1" u="sng" dirty="0" err="1" smtClean="0"/>
              <a:t>RedBull</a:t>
            </a:r>
            <a:r>
              <a:rPr lang="it-IT" sz="2000" i="1" u="sng" dirty="0" smtClean="0"/>
              <a:t> last </a:t>
            </a:r>
            <a:r>
              <a:rPr lang="it-IT" sz="2000" i="1" u="sng" dirty="0" err="1" smtClean="0"/>
              <a:t>season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:</a:t>
            </a:r>
            <a:r>
              <a:rPr lang="it-IT" sz="2000" dirty="0" err="1" smtClean="0"/>
              <a:t>HAD_PITSTOP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= 2019 and (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"Red Bull")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avg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.duration_in_ms)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average_in_ms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3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quickest</a:t>
            </a:r>
            <a:r>
              <a:rPr lang="it-IT" sz="2000" i="1" u="sng" dirty="0" smtClean="0"/>
              <a:t> Ferrari and Red Bull </a:t>
            </a:r>
            <a:r>
              <a:rPr lang="it-IT" sz="2000" i="1" u="sng" dirty="0" err="1" smtClean="0"/>
              <a:t>pit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stops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for</a:t>
            </a:r>
            <a:r>
              <a:rPr lang="it-IT" sz="2000" i="1" u="sng" dirty="0" smtClean="0"/>
              <a:t> 2019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:</a:t>
            </a:r>
            <a:r>
              <a:rPr lang="it-IT" sz="2000" dirty="0" err="1" smtClean="0"/>
              <a:t>HAD_PITSTOP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= 2019 and (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"Red Bull")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r>
              <a:rPr lang="it-IT" sz="2000" dirty="0" smtClean="0"/>
              <a:t>, min(</a:t>
            </a:r>
            <a:r>
              <a:rPr lang="it-IT" sz="2000" dirty="0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.duration_in_ms)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quickest_in_ms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314096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4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slowest</a:t>
            </a:r>
            <a:r>
              <a:rPr lang="it-IT" sz="2000" i="1" u="sng" dirty="0" smtClean="0"/>
              <a:t> Ferrari and Red Bull </a:t>
            </a:r>
            <a:r>
              <a:rPr lang="it-IT" sz="2000" i="1" u="sng" dirty="0" err="1" smtClean="0"/>
              <a:t>pit</a:t>
            </a:r>
            <a:r>
              <a:rPr lang="it-IT" sz="2000" i="1" u="sng" dirty="0" smtClean="0"/>
              <a:t> </a:t>
            </a:r>
            <a:r>
              <a:rPr lang="it-IT" sz="2000" i="1" u="sng" smtClean="0"/>
              <a:t>stops </a:t>
            </a:r>
            <a:r>
              <a:rPr lang="it-IT" sz="2000" i="1" u="sng" dirty="0" err="1" smtClean="0"/>
              <a:t>for</a:t>
            </a:r>
            <a:r>
              <a:rPr lang="it-IT" sz="2000" i="1" u="sng" dirty="0" smtClean="0"/>
              <a:t> 2019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:</a:t>
            </a:r>
            <a:r>
              <a:rPr lang="it-IT" sz="2000" dirty="0" err="1" smtClean="0"/>
              <a:t>HAD_PITSTOP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= 2019 and (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"Red Bull")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dp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max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dp</a:t>
            </a:r>
            <a:r>
              <a:rPr lang="it-IT" sz="2000" dirty="0" smtClean="0"/>
              <a:t>.duration_in_ms)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slowest_in_ms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83568" y="2852936"/>
            <a:ext cx="7488832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sz="2800" dirty="0" smtClean="0"/>
          </a:p>
        </p:txBody>
      </p:sp>
      <p:pic>
        <p:nvPicPr>
          <p:cNvPr id="7" name="Immagine 6" descr="pitStopAverage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196752"/>
            <a:ext cx="8298316" cy="4248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tangolo 7"/>
          <p:cNvSpPr/>
          <p:nvPr/>
        </p:nvSpPr>
        <p:spPr>
          <a:xfrm>
            <a:off x="683568" y="3356992"/>
            <a:ext cx="6264696" cy="2520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400" dirty="0" err="1" smtClean="0">
                <a:solidFill>
                  <a:schemeClr val="tx1"/>
                </a:solidFill>
              </a:rPr>
              <a:t>Looking</a:t>
            </a:r>
            <a:r>
              <a:rPr lang="it-IT" sz="2400" dirty="0" smtClean="0">
                <a:solidFill>
                  <a:schemeClr val="tx1"/>
                </a:solidFill>
              </a:rPr>
              <a:t> at the </a:t>
            </a:r>
            <a:r>
              <a:rPr lang="it-IT" sz="2400" dirty="0" err="1" smtClean="0">
                <a:solidFill>
                  <a:schemeClr val="tx1"/>
                </a:solidFill>
              </a:rPr>
              <a:t>results</a:t>
            </a:r>
            <a:r>
              <a:rPr lang="it-IT" sz="2400" dirty="0" smtClean="0">
                <a:solidFill>
                  <a:schemeClr val="tx1"/>
                </a:solidFill>
              </a:rPr>
              <a:t>, and </a:t>
            </a:r>
            <a:r>
              <a:rPr lang="it-IT" sz="2400" dirty="0" err="1" smtClean="0">
                <a:solidFill>
                  <a:schemeClr val="tx1"/>
                </a:solidFill>
              </a:rPr>
              <a:t>since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Albon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raced</a:t>
            </a:r>
            <a:r>
              <a:rPr lang="it-IT" sz="2400" dirty="0" smtClean="0">
                <a:solidFill>
                  <a:schemeClr val="tx1"/>
                </a:solidFill>
              </a:rPr>
              <a:t> in </a:t>
            </a:r>
            <a:r>
              <a:rPr lang="it-IT" sz="2400" dirty="0" err="1" smtClean="0">
                <a:solidFill>
                  <a:schemeClr val="tx1"/>
                </a:solidFill>
              </a:rPr>
              <a:t>too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few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races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to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make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his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average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relevant</a:t>
            </a:r>
            <a:r>
              <a:rPr lang="it-IT" sz="2400" dirty="0" smtClean="0">
                <a:solidFill>
                  <a:schemeClr val="tx1"/>
                </a:solidFill>
              </a:rPr>
              <a:t>, </a:t>
            </a:r>
            <a:r>
              <a:rPr lang="it-IT" sz="2400" dirty="0" err="1" smtClean="0">
                <a:solidFill>
                  <a:schemeClr val="tx1"/>
                </a:solidFill>
              </a:rPr>
              <a:t>it</a:t>
            </a:r>
            <a:r>
              <a:rPr lang="it-IT" sz="2400" dirty="0" smtClean="0">
                <a:solidFill>
                  <a:schemeClr val="tx1"/>
                </a:solidFill>
              </a:rPr>
              <a:t>’s fair </a:t>
            </a:r>
            <a:r>
              <a:rPr lang="it-IT" sz="2400" dirty="0" err="1" smtClean="0">
                <a:solidFill>
                  <a:schemeClr val="tx1"/>
                </a:solidFill>
              </a:rPr>
              <a:t>to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say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that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our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pit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stops</a:t>
            </a:r>
            <a:r>
              <a:rPr lang="it-IT" sz="2400" dirty="0" smtClean="0">
                <a:solidFill>
                  <a:schemeClr val="tx1"/>
                </a:solidFill>
              </a:rPr>
              <a:t> are </a:t>
            </a:r>
            <a:r>
              <a:rPr lang="it-IT" sz="2400" dirty="0" err="1" smtClean="0">
                <a:solidFill>
                  <a:schemeClr val="tx1"/>
                </a:solidFill>
              </a:rPr>
              <a:t>slower</a:t>
            </a:r>
            <a:r>
              <a:rPr lang="it-IT" sz="2400" dirty="0" smtClean="0">
                <a:solidFill>
                  <a:schemeClr val="tx1"/>
                </a:solidFill>
              </a:rPr>
              <a:t>. </a:t>
            </a:r>
            <a:r>
              <a:rPr lang="it-IT" sz="2400" dirty="0" err="1" smtClean="0">
                <a:solidFill>
                  <a:schemeClr val="tx1"/>
                </a:solidFill>
              </a:rPr>
              <a:t>We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need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either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to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improve</a:t>
            </a:r>
            <a:r>
              <a:rPr lang="it-IT" sz="2400" dirty="0" smtClean="0">
                <a:solidFill>
                  <a:schemeClr val="tx1"/>
                </a:solidFill>
              </a:rPr>
              <a:t> or</a:t>
            </a:r>
            <a:br>
              <a:rPr lang="it-IT" sz="2400" dirty="0" smtClean="0">
                <a:solidFill>
                  <a:schemeClr val="tx1"/>
                </a:solidFill>
              </a:rPr>
            </a:br>
            <a:r>
              <a:rPr lang="it-IT" sz="2400" dirty="0" smtClean="0">
                <a:solidFill>
                  <a:schemeClr val="tx1"/>
                </a:solidFill>
              </a:rPr>
              <a:t>account </a:t>
            </a:r>
            <a:r>
              <a:rPr lang="it-IT" sz="2400" dirty="0" err="1" smtClean="0">
                <a:solidFill>
                  <a:schemeClr val="tx1"/>
                </a:solidFill>
              </a:rPr>
              <a:t>for</a:t>
            </a:r>
            <a:r>
              <a:rPr lang="it-IT" sz="2400" dirty="0" smtClean="0">
                <a:solidFill>
                  <a:schemeClr val="tx1"/>
                </a:solidFill>
              </a:rPr>
              <a:t> a ~1 </a:t>
            </a:r>
            <a:r>
              <a:rPr lang="it-IT" sz="2400" dirty="0" err="1" smtClean="0">
                <a:solidFill>
                  <a:schemeClr val="tx1"/>
                </a:solidFill>
              </a:rPr>
              <a:t>second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delay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when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making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strategies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that</a:t>
            </a:r>
            <a:r>
              <a:rPr lang="it-IT" sz="2400" dirty="0" smtClean="0">
                <a:solidFill>
                  <a:schemeClr val="tx1"/>
                </a:solidFill>
              </a:rPr>
              <a:t> involve </a:t>
            </a:r>
            <a:r>
              <a:rPr lang="it-IT" sz="2400" dirty="0" err="1" smtClean="0">
                <a:solidFill>
                  <a:schemeClr val="tx1"/>
                </a:solidFill>
              </a:rPr>
              <a:t>pitting</a:t>
            </a:r>
            <a:r>
              <a:rPr lang="it-IT" sz="2400" dirty="0" smtClean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2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15616" y="2708920"/>
            <a:ext cx="6840760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Vettel</a:t>
            </a:r>
            <a:r>
              <a:rPr lang="it-IT" sz="4400" dirty="0" smtClean="0"/>
              <a:t> </a:t>
            </a:r>
            <a:r>
              <a:rPr lang="it-IT" sz="4400" dirty="0" err="1" smtClean="0"/>
              <a:t>underperforming</a:t>
            </a:r>
            <a:r>
              <a:rPr lang="it-IT" sz="44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</a:t>
            </a:r>
            <a:r>
              <a:rPr lang="it-IT" sz="2800" dirty="0" err="1" smtClean="0"/>
              <a:t>many</a:t>
            </a:r>
            <a:r>
              <a:rPr lang="it-IT" sz="2800" dirty="0" smtClean="0"/>
              <a:t> </a:t>
            </a:r>
            <a:r>
              <a:rPr lang="it-IT" sz="2800" dirty="0" err="1" smtClean="0"/>
              <a:t>claimed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feeling the </a:t>
            </a:r>
            <a:r>
              <a:rPr lang="it-IT" sz="2800" dirty="0" err="1" smtClean="0"/>
              <a:t>pressure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new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</a:t>
            </a:r>
            <a:r>
              <a:rPr lang="it-IT" sz="2800" dirty="0" smtClean="0"/>
              <a:t>, </a:t>
            </a:r>
            <a:r>
              <a:rPr lang="it-IT" sz="2800" dirty="0" err="1" smtClean="0"/>
              <a:t>Leclerc</a:t>
            </a:r>
            <a:r>
              <a:rPr lang="it-IT" sz="2800" dirty="0" smtClean="0"/>
              <a:t>, </a:t>
            </a:r>
            <a:r>
              <a:rPr lang="it-IT" sz="2800" dirty="0" err="1" smtClean="0"/>
              <a:t>which</a:t>
            </a:r>
            <a:r>
              <a:rPr lang="it-IT" sz="2800" dirty="0" smtClean="0"/>
              <a:t> led </a:t>
            </a:r>
            <a:r>
              <a:rPr lang="it-IT" sz="2800" dirty="0" err="1" smtClean="0"/>
              <a:t>him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some major </a:t>
            </a:r>
            <a:r>
              <a:rPr lang="it-IT" sz="2800" dirty="0" err="1" smtClean="0"/>
              <a:t>mistakes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1026" name="Picture 2" descr="C:\Users\user\Desktop\Specialistica\Large-Scale Data Management\Information Integration\Presentation\QuickestPitStop.gif"/>
          <p:cNvPicPr>
            <a:picLocks noChangeAspect="1" noChangeArrowheads="1" noCrop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555776" y="1916832"/>
            <a:ext cx="4136081" cy="229552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683568" y="4365104"/>
            <a:ext cx="7848872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in a </a:t>
            </a:r>
            <a:r>
              <a:rPr lang="it-IT" sz="2800" dirty="0" err="1" smtClean="0"/>
              <a:t>difficult</a:t>
            </a:r>
            <a:r>
              <a:rPr lang="it-IT" sz="2800" dirty="0" smtClean="0"/>
              <a:t> situation, or are people just </a:t>
            </a:r>
            <a:r>
              <a:rPr lang="it-IT" sz="2800" dirty="0" err="1" smtClean="0"/>
              <a:t>blinded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the </a:t>
            </a:r>
            <a:r>
              <a:rPr lang="it-IT" sz="2800" dirty="0" err="1" smtClean="0"/>
              <a:t>hype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younger</a:t>
            </a:r>
            <a:r>
              <a:rPr lang="it-IT" sz="2800" dirty="0" smtClean="0"/>
              <a:t> driver?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load</a:t>
            </a:r>
            <a:r>
              <a:rPr lang="it-IT" sz="2800" dirty="0" smtClean="0"/>
              <a:t>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a .</a:t>
            </a:r>
            <a:r>
              <a:rPr lang="it-IT" sz="2800" dirty="0" err="1" smtClean="0"/>
              <a:t>csv</a:t>
            </a:r>
            <a:r>
              <a:rPr lang="it-IT" sz="2800" dirty="0" smtClean="0"/>
              <a:t> file </a:t>
            </a:r>
            <a:r>
              <a:rPr lang="it-IT" sz="2800" dirty="0" err="1" smtClean="0"/>
              <a:t>containing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 </a:t>
            </a:r>
            <a:r>
              <a:rPr lang="it-IT" sz="2800" dirty="0" err="1" smtClean="0"/>
              <a:t>since</a:t>
            </a:r>
            <a:r>
              <a:rPr lang="it-IT" sz="2800" dirty="0" smtClean="0"/>
              <a:t> F1 </a:t>
            </a:r>
            <a:r>
              <a:rPr lang="it-IT" sz="2800" dirty="0" err="1" smtClean="0"/>
              <a:t>started</a:t>
            </a:r>
            <a:r>
              <a:rPr lang="it-IT" sz="2800" dirty="0" smtClean="0"/>
              <a:t>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querying</a:t>
            </a:r>
            <a:r>
              <a:rPr lang="it-IT" sz="2800" dirty="0" smtClean="0"/>
              <a:t> the data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find</a:t>
            </a:r>
            <a:r>
              <a:rPr lang="it-IT" sz="2800" dirty="0" smtClean="0"/>
              <a:t> out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many</a:t>
            </a:r>
            <a:r>
              <a:rPr lang="it-IT" sz="2800" dirty="0" smtClean="0"/>
              <a:t> </a:t>
            </a:r>
            <a:r>
              <a:rPr lang="it-IT" sz="2800" dirty="0" err="1" smtClean="0"/>
              <a:t>times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</a:t>
            </a:r>
            <a:r>
              <a:rPr lang="it-IT" sz="2800" dirty="0" err="1" smtClean="0"/>
              <a:t>placed</a:t>
            </a:r>
            <a:r>
              <a:rPr lang="it-IT" sz="2800" dirty="0" smtClean="0"/>
              <a:t> in a </a:t>
            </a:r>
            <a:r>
              <a:rPr lang="it-IT" sz="2800" dirty="0" err="1" smtClean="0"/>
              <a:t>better</a:t>
            </a:r>
            <a:r>
              <a:rPr lang="it-IT" sz="2800" dirty="0" smtClean="0"/>
              <a:t> </a:t>
            </a:r>
            <a:r>
              <a:rPr lang="it-IT" sz="2800" dirty="0" err="1" smtClean="0"/>
              <a:t>place</a:t>
            </a:r>
            <a:r>
              <a:rPr lang="it-IT" sz="2800" dirty="0" smtClean="0"/>
              <a:t> </a:t>
            </a:r>
            <a:r>
              <a:rPr lang="it-IT" sz="2800" dirty="0" err="1" smtClean="0"/>
              <a:t>than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</a:t>
            </a:r>
            <a:r>
              <a:rPr lang="it-IT" sz="2800" dirty="0" smtClean="0"/>
              <a:t> per </a:t>
            </a:r>
            <a:r>
              <a:rPr lang="it-IT" sz="2800" dirty="0" err="1" smtClean="0"/>
              <a:t>season</a:t>
            </a:r>
            <a:r>
              <a:rPr lang="it-IT" sz="2800" dirty="0" smtClean="0"/>
              <a:t>, so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if</a:t>
            </a:r>
            <a:r>
              <a:rPr lang="it-IT" sz="2800" dirty="0" smtClean="0"/>
              <a:t> </a:t>
            </a:r>
            <a:r>
              <a:rPr lang="it-IT" sz="2800" dirty="0" err="1" smtClean="0"/>
              <a:t>there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a downgrade in </a:t>
            </a:r>
            <a:r>
              <a:rPr lang="it-IT" sz="2800" dirty="0" err="1" smtClean="0"/>
              <a:t>his</a:t>
            </a:r>
            <a:r>
              <a:rPr lang="it-IT" sz="2800" dirty="0" smtClean="0"/>
              <a:t> performance </a:t>
            </a:r>
            <a:r>
              <a:rPr lang="it-IT" sz="2800" dirty="0" err="1" smtClean="0"/>
              <a:t>across</a:t>
            </a:r>
            <a:r>
              <a:rPr lang="it-IT" sz="2800" dirty="0" smtClean="0"/>
              <a:t> the </a:t>
            </a:r>
            <a:r>
              <a:rPr lang="it-IT" sz="2800" dirty="0" err="1" smtClean="0"/>
              <a:t>years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1560" y="4221088"/>
            <a:ext cx="7632848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loading</a:t>
            </a:r>
            <a:r>
              <a:rPr lang="it-IT" sz="2800" dirty="0" smtClean="0"/>
              <a:t> the data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FILE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race_name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grid</a:t>
            </a:r>
            <a:r>
              <a:rPr lang="it-IT" sz="2000" dirty="0" smtClean="0"/>
              <a:t>, position, status)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1844824"/>
            <a:ext cx="7992888" cy="360098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LOADING INTO THE GRAPH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'file:///Results.csv' </a:t>
            </a:r>
            <a:r>
              <a:rPr lang="it-IT" sz="2000" dirty="0" smtClean="0">
                <a:solidFill>
                  <a:srgbClr val="002060"/>
                </a:solidFill>
              </a:rPr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002060"/>
                </a:solidFill>
              </a:rPr>
              <a:t>FIELDTERMINATOR</a:t>
            </a:r>
            <a:r>
              <a:rPr lang="it-IT" sz="2000" dirty="0" smtClean="0"/>
              <a:t>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 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:Race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.race_name, date: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.date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.year</a:t>
            </a:r>
            <a:r>
              <a:rPr lang="it-IT" sz="2000" dirty="0" smtClean="0"/>
              <a:t>)})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>
                <a:solidFill>
                  <a:srgbClr val="7030A0"/>
                </a:solidFill>
              </a:rPr>
              <a:t> 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: Circuit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.circuit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:Driver {</a:t>
            </a:r>
            <a:r>
              <a:rPr lang="it-IT" sz="2000" dirty="0" err="1" smtClean="0"/>
              <a:t>surname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.name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CREATE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)-[: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 {</a:t>
            </a:r>
            <a:r>
              <a:rPr lang="it-IT" sz="2000" dirty="0" err="1" smtClean="0"/>
              <a:t>grid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.grid</a:t>
            </a:r>
            <a:r>
              <a:rPr lang="it-IT" sz="2000" dirty="0" smtClean="0"/>
              <a:t>), position: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, status: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.status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}]-&gt;(x)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)-[:</a:t>
            </a:r>
            <a:r>
              <a:rPr lang="it-IT" sz="2000" dirty="0" err="1" smtClean="0"/>
              <a:t>HELD_IN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8" name="Immagine 7" descr="pitStopGraph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204864"/>
            <a:ext cx="5369737" cy="1110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magine 8" descr="pitStopBigDat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96752"/>
            <a:ext cx="8712967" cy="5047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Forma 10"/>
          <p:cNvCxnSpPr/>
          <p:nvPr/>
        </p:nvCxnSpPr>
        <p:spPr>
          <a:xfrm rot="16200000" flipH="1">
            <a:off x="909879" y="1834537"/>
            <a:ext cx="1059546" cy="792088"/>
          </a:xfrm>
          <a:prstGeom prst="curvedConnector3">
            <a:avLst>
              <a:gd name="adj1" fmla="val 101781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/>
          <p:cNvSpPr txBox="1"/>
          <p:nvPr/>
        </p:nvSpPr>
        <p:spPr>
          <a:xfrm>
            <a:off x="467544" y="3933056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92D050"/>
                </a:solidFill>
              </a:rPr>
              <a:t>DRIVER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surname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851920" y="4077072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92D050"/>
                </a:solidFill>
              </a:rPr>
              <a:t>RACE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, </a:t>
            </a:r>
            <a:r>
              <a:rPr lang="it-IT" dirty="0" smtClean="0">
                <a:solidFill>
                  <a:srgbClr val="C00000"/>
                </a:solidFill>
              </a:rPr>
              <a:t>date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year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755576" y="4725144"/>
            <a:ext cx="3600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FINISHED_AS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constructor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grid</a:t>
            </a:r>
            <a:r>
              <a:rPr lang="it-IT" dirty="0" smtClean="0"/>
              <a:t>, </a:t>
            </a:r>
            <a:r>
              <a:rPr lang="it-IT" dirty="0" smtClean="0">
                <a:solidFill>
                  <a:srgbClr val="C00000"/>
                </a:solidFill>
              </a:rPr>
              <a:t>position</a:t>
            </a:r>
            <a:r>
              <a:rPr lang="it-IT" dirty="0" smtClean="0"/>
              <a:t>, </a:t>
            </a:r>
            <a:r>
              <a:rPr lang="it-IT" dirty="0" smtClean="0">
                <a:solidFill>
                  <a:srgbClr val="C00000"/>
                </a:solidFill>
              </a:rPr>
              <a:t>status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6732240" y="4797152"/>
            <a:ext cx="19442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92D050"/>
                </a:solidFill>
              </a:rPr>
              <a:t>CIRCUIT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cxnSp>
        <p:nvCxnSpPr>
          <p:cNvPr id="22" name="Connettore 2 21"/>
          <p:cNvCxnSpPr/>
          <p:nvPr/>
        </p:nvCxnSpPr>
        <p:spPr>
          <a:xfrm flipV="1">
            <a:off x="1907704" y="3140968"/>
            <a:ext cx="28803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3635896" y="2852936"/>
            <a:ext cx="72008" cy="187220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/>
          <p:nvPr/>
        </p:nvCxnSpPr>
        <p:spPr>
          <a:xfrm flipH="1" flipV="1">
            <a:off x="4860032" y="3068960"/>
            <a:ext cx="144016" cy="100811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6876256" y="3068960"/>
            <a:ext cx="864096" cy="172819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RESULT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051720" y="580526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• LABELS   </a:t>
            </a:r>
            <a:r>
              <a:rPr lang="it-IT" dirty="0" smtClean="0">
                <a:solidFill>
                  <a:srgbClr val="002060"/>
                </a:solidFill>
              </a:rPr>
              <a:t>• RELATIONSHIPS   </a:t>
            </a:r>
            <a:r>
              <a:rPr lang="it-IT" dirty="0" smtClean="0">
                <a:solidFill>
                  <a:srgbClr val="C00000"/>
                </a:solidFill>
              </a:rPr>
              <a:t>• PROPERTIES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292080" y="3501008"/>
            <a:ext cx="1152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HELD_IN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18" name="Connettore 2 17"/>
          <p:cNvCxnSpPr/>
          <p:nvPr/>
        </p:nvCxnSpPr>
        <p:spPr>
          <a:xfrm flipH="1" flipV="1">
            <a:off x="5724128" y="2852936"/>
            <a:ext cx="72008" cy="648072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Hi</a:t>
            </a:r>
            <a:r>
              <a:rPr lang="it-IT" sz="2800" dirty="0" smtClean="0"/>
              <a:t>,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name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Luca…</a:t>
            </a:r>
            <a:endParaRPr lang="it-IT" sz="2800" dirty="0"/>
          </a:p>
        </p:txBody>
      </p:sp>
      <p:pic>
        <p:nvPicPr>
          <p:cNvPr id="3" name="Immagine 2" descr="Arrivabe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2232248" cy="324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reccia a destra 4"/>
          <p:cNvSpPr/>
          <p:nvPr/>
        </p:nvSpPr>
        <p:spPr>
          <a:xfrm>
            <a:off x="2987824" y="3284984"/>
            <a:ext cx="432048" cy="36004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6" name="Immagine 5" descr="Mattia-Binotto.jpg"/>
          <p:cNvPicPr>
            <a:picLocks/>
          </p:cNvPicPr>
          <p:nvPr/>
        </p:nvPicPr>
        <p:blipFill>
          <a:blip r:embed="rId3" cstate="print"/>
          <a:srcRect l="26048" r="34731"/>
          <a:stretch>
            <a:fillRect/>
          </a:stretch>
        </p:blipFill>
        <p:spPr>
          <a:xfrm>
            <a:off x="3491880" y="1844824"/>
            <a:ext cx="2232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eccia a destra 6"/>
          <p:cNvSpPr/>
          <p:nvPr/>
        </p:nvSpPr>
        <p:spPr>
          <a:xfrm>
            <a:off x="5796136" y="3284984"/>
            <a:ext cx="432048" cy="36004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Mattia-Binotto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1844824"/>
            <a:ext cx="2232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1187624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2014-2019</a:t>
            </a:r>
            <a:endParaRPr lang="it-IT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995936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2019-2020</a:t>
            </a:r>
            <a:endParaRPr lang="it-IT" i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804248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2020-????</a:t>
            </a:r>
            <a:endParaRPr lang="it-IT" i="1" dirty="0"/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Introduction</a:t>
            </a:r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899592" y="40466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                                  and I’ve </a:t>
            </a:r>
            <a:r>
              <a:rPr lang="it-IT" sz="2800" dirty="0" err="1" smtClean="0"/>
              <a:t>recently</a:t>
            </a:r>
            <a:r>
              <a:rPr lang="it-IT" sz="2800" dirty="0" smtClean="0"/>
              <a:t> </a:t>
            </a:r>
            <a:r>
              <a:rPr lang="it-IT" sz="2800" dirty="0" err="1" smtClean="0"/>
              <a:t>become</a:t>
            </a:r>
            <a:r>
              <a:rPr lang="it-IT" sz="2800" dirty="0" smtClean="0"/>
              <a:t> the </a:t>
            </a:r>
            <a:r>
              <a:rPr lang="it-IT" sz="2800" dirty="0" err="1" smtClean="0"/>
              <a:t>new</a:t>
            </a:r>
            <a:r>
              <a:rPr lang="it-IT" sz="2800" dirty="0" smtClean="0"/>
              <a:t> team </a:t>
            </a:r>
            <a:r>
              <a:rPr lang="it-IT" sz="2800" dirty="0" err="1" smtClean="0"/>
              <a:t>principal</a:t>
            </a:r>
            <a:r>
              <a:rPr lang="it-IT" sz="2800" dirty="0" smtClean="0"/>
              <a:t> at </a:t>
            </a:r>
            <a:r>
              <a:rPr lang="it-IT" sz="2800" dirty="0" smtClean="0">
                <a:solidFill>
                  <a:srgbClr val="FF0000"/>
                </a:solidFill>
              </a:rPr>
              <a:t>Ferrari</a:t>
            </a:r>
            <a:r>
              <a:rPr lang="it-IT" sz="2800" dirty="0" smtClean="0"/>
              <a:t>! 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/>
      <p:bldP spid="11" grpId="0"/>
      <p:bldP spid="12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329320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1</a:t>
            </a:r>
          </a:p>
          <a:p>
            <a:pPr algn="ctr"/>
            <a:r>
              <a:rPr lang="it-IT" sz="2000" i="1" u="sng" dirty="0" err="1" smtClean="0"/>
              <a:t>List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Vettel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won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against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his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teammate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.surname="</a:t>
            </a:r>
            <a:r>
              <a:rPr lang="it-IT" sz="2000" dirty="0" err="1" smtClean="0"/>
              <a:t>Vettel</a:t>
            </a:r>
            <a:r>
              <a:rPr lang="it-IT" sz="2000" dirty="0" smtClean="0"/>
              <a:t>" and ID(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 &lt;&gt; ID(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and (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&lt;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or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"\\N"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&lt;&gt; "\\N")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race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vettel_position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teammate_position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2</a:t>
            </a:r>
          </a:p>
          <a:p>
            <a:pPr algn="ctr"/>
            <a:r>
              <a:rPr lang="it-IT" sz="2000" i="1" u="sng" dirty="0" err="1" smtClean="0"/>
              <a:t>Number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times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Vettel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has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beaten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his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teammate</a:t>
            </a:r>
            <a:r>
              <a:rPr lang="it-IT" sz="2000" i="1" u="sng" dirty="0" smtClean="0"/>
              <a:t> per </a:t>
            </a:r>
            <a:r>
              <a:rPr lang="it-IT" sz="2000" i="1" u="sng" dirty="0" err="1" smtClean="0"/>
              <a:t>season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.surname="</a:t>
            </a:r>
            <a:r>
              <a:rPr lang="it-IT" sz="2000" dirty="0" err="1" smtClean="0"/>
              <a:t>Vettel</a:t>
            </a:r>
            <a:r>
              <a:rPr lang="it-IT" sz="2000" dirty="0" smtClean="0"/>
              <a:t>" and ID(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 &lt;&gt; ID(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and (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&lt;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or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"\\N"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&lt;&gt; "\\N")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/>
              <a:t>count</a:t>
            </a:r>
            <a:r>
              <a:rPr lang="it-IT" sz="2000" dirty="0" smtClean="0"/>
              <a:t>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vettel_wins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329320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3</a:t>
            </a:r>
          </a:p>
          <a:p>
            <a:pPr algn="ctr"/>
            <a:r>
              <a:rPr lang="it-IT" sz="2000" i="1" u="sng" dirty="0" err="1" smtClean="0"/>
              <a:t>List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Vettel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lost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against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his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teammate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.surname="</a:t>
            </a:r>
            <a:r>
              <a:rPr lang="it-IT" sz="2000" dirty="0" err="1" smtClean="0"/>
              <a:t>Vettel</a:t>
            </a:r>
            <a:r>
              <a:rPr lang="it-IT" sz="2000" dirty="0" smtClean="0"/>
              <a:t>" and ID(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 &lt;&gt; ID(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and (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&gt;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or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&lt;&gt; "\\N"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"\\N")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race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vettel_position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teammate_position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constructor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4</a:t>
            </a:r>
          </a:p>
          <a:p>
            <a:pPr algn="ctr"/>
            <a:r>
              <a:rPr lang="it-IT" sz="2000" i="1" u="sng" dirty="0" err="1" smtClean="0"/>
              <a:t>Number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times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Vettel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has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lost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against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his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teammate</a:t>
            </a:r>
            <a:r>
              <a:rPr lang="it-IT" sz="2000" i="1" u="sng" dirty="0" smtClean="0"/>
              <a:t> per </a:t>
            </a:r>
            <a:r>
              <a:rPr lang="it-IT" sz="2000" i="1" u="sng" dirty="0" err="1" smtClean="0"/>
              <a:t>season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.surname="</a:t>
            </a:r>
            <a:r>
              <a:rPr lang="it-IT" sz="2000" dirty="0" err="1" smtClean="0"/>
              <a:t>Vettel</a:t>
            </a:r>
            <a:r>
              <a:rPr lang="it-IT" sz="2000" dirty="0" smtClean="0"/>
              <a:t>" and ID(</a:t>
            </a:r>
            <a:r>
              <a:rPr lang="it-IT" sz="2000" dirty="0" smtClean="0">
                <a:solidFill>
                  <a:srgbClr val="FF0000"/>
                </a:solidFill>
              </a:rPr>
              <a:t>v</a:t>
            </a:r>
            <a:r>
              <a:rPr lang="it-IT" sz="2000" dirty="0" smtClean="0"/>
              <a:t>) &lt;&gt; ID(</a:t>
            </a:r>
            <a:r>
              <a:rPr lang="it-IT" sz="2000" dirty="0" smtClean="0">
                <a:solidFill>
                  <a:srgbClr val="FF0000"/>
                </a:solidFill>
              </a:rPr>
              <a:t>t</a:t>
            </a:r>
            <a:r>
              <a:rPr lang="it-IT" sz="2000" dirty="0" smtClean="0"/>
              <a:t>)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and (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&gt;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) or </a:t>
            </a:r>
            <a:r>
              <a:rPr lang="it-IT" sz="2000" dirty="0" err="1" smtClean="0">
                <a:solidFill>
                  <a:srgbClr val="FF0000"/>
                </a:solidFill>
              </a:rPr>
              <a:t>tr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&lt;&gt; "\\N"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"\\N")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t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/>
              <a:t>count</a:t>
            </a:r>
            <a:r>
              <a:rPr lang="it-IT" sz="2000" dirty="0" smtClean="0"/>
              <a:t>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vettel_lost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5" name="Immagine 4" descr="vettelAgainstTeammateResult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24744"/>
            <a:ext cx="3456384" cy="500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sellaDiTesto 7"/>
          <p:cNvSpPr txBox="1"/>
          <p:nvPr/>
        </p:nvSpPr>
        <p:spPr>
          <a:xfrm>
            <a:off x="4644008" y="1628800"/>
            <a:ext cx="4104456" cy="35394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Even</a:t>
            </a:r>
            <a:r>
              <a:rPr lang="it-IT" sz="2800" dirty="0" smtClean="0"/>
              <a:t> </a:t>
            </a:r>
            <a:r>
              <a:rPr lang="it-IT" sz="2800" dirty="0" err="1" smtClean="0"/>
              <a:t>though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had</a:t>
            </a:r>
            <a:r>
              <a:rPr lang="it-IT" sz="2800" dirty="0" smtClean="0"/>
              <a:t> a hard </a:t>
            </a:r>
            <a:r>
              <a:rPr lang="it-IT" sz="2800" dirty="0" err="1" smtClean="0"/>
              <a:t>time</a:t>
            </a:r>
            <a:r>
              <a:rPr lang="it-IT" sz="2800" dirty="0" smtClean="0"/>
              <a:t> </a:t>
            </a:r>
            <a:r>
              <a:rPr lang="it-IT" sz="2800" dirty="0" err="1" smtClean="0"/>
              <a:t>against</a:t>
            </a:r>
            <a:r>
              <a:rPr lang="it-IT" sz="2800" dirty="0" smtClean="0"/>
              <a:t> </a:t>
            </a:r>
            <a:r>
              <a:rPr lang="it-IT" sz="2800" dirty="0" err="1" smtClean="0"/>
              <a:t>Leclerc</a:t>
            </a:r>
            <a:r>
              <a:rPr lang="it-IT" sz="2800" dirty="0" smtClean="0"/>
              <a:t>,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surprising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learn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wasn</a:t>
            </a:r>
            <a:r>
              <a:rPr lang="it-IT" sz="2800" dirty="0" smtClean="0"/>
              <a:t>’t </a:t>
            </a:r>
            <a:r>
              <a:rPr lang="it-IT" sz="2800" dirty="0" err="1" smtClean="0"/>
              <a:t>any</a:t>
            </a:r>
            <a:r>
              <a:rPr lang="it-IT" sz="2800" dirty="0" smtClean="0"/>
              <a:t> </a:t>
            </a:r>
            <a:r>
              <a:rPr lang="it-IT" sz="2800" dirty="0" err="1" smtClean="0"/>
              <a:t>better</a:t>
            </a:r>
            <a:r>
              <a:rPr lang="it-IT" sz="2800" dirty="0" smtClean="0"/>
              <a:t>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or in 2014,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Ricciardo</a:t>
            </a:r>
            <a:r>
              <a:rPr lang="it-IT" sz="2800" dirty="0" smtClean="0"/>
              <a:t> </a:t>
            </a:r>
            <a:r>
              <a:rPr lang="it-IT" sz="2800" dirty="0" err="1" smtClean="0"/>
              <a:t>clearly</a:t>
            </a:r>
            <a:r>
              <a:rPr lang="it-IT" sz="2800" dirty="0" smtClean="0"/>
              <a:t> </a:t>
            </a:r>
            <a:r>
              <a:rPr lang="it-IT" sz="2800" dirty="0" err="1" smtClean="0"/>
              <a:t>gave</a:t>
            </a:r>
            <a:r>
              <a:rPr lang="it-IT" sz="2800" dirty="0" smtClean="0"/>
              <a:t> a </a:t>
            </a:r>
            <a:r>
              <a:rPr lang="it-IT" sz="2800" dirty="0" err="1" smtClean="0"/>
              <a:t>stronger</a:t>
            </a:r>
            <a:r>
              <a:rPr lang="it-IT" sz="2800" dirty="0" smtClean="0"/>
              <a:t> performance!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3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83568" y="2708920"/>
            <a:ext cx="7776864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Are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slower</a:t>
            </a:r>
            <a:r>
              <a:rPr lang="it-IT" sz="4400" dirty="0" smtClean="0"/>
              <a:t> </a:t>
            </a:r>
            <a:r>
              <a:rPr lang="it-IT" sz="4400" dirty="0" err="1" smtClean="0"/>
              <a:t>than</a:t>
            </a:r>
            <a:r>
              <a:rPr lang="it-IT" sz="4400" dirty="0" smtClean="0"/>
              <a:t> Mercedes?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It</a:t>
            </a:r>
            <a:r>
              <a:rPr lang="it-IT" sz="2800" dirty="0" smtClean="0"/>
              <a:t>’s </a:t>
            </a:r>
            <a:r>
              <a:rPr lang="it-IT" sz="2800" dirty="0" err="1" smtClean="0"/>
              <a:t>not</a:t>
            </a:r>
            <a:r>
              <a:rPr lang="it-IT" sz="2800" dirty="0" smtClean="0"/>
              <a:t> a secret </a:t>
            </a:r>
            <a:r>
              <a:rPr lang="it-IT" sz="2800" dirty="0" err="1" smtClean="0"/>
              <a:t>that</a:t>
            </a:r>
            <a:r>
              <a:rPr lang="it-IT" sz="2800" dirty="0" smtClean="0"/>
              <a:t> Mercedes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dominating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recent</a:t>
            </a:r>
            <a:r>
              <a:rPr lang="it-IT" sz="2800" dirty="0" smtClean="0"/>
              <a:t> era </a:t>
            </a:r>
            <a:r>
              <a:rPr lang="it-IT" sz="2800" dirty="0" err="1" smtClean="0"/>
              <a:t>of</a:t>
            </a:r>
            <a:r>
              <a:rPr lang="it-IT" sz="2800" dirty="0" smtClean="0"/>
              <a:t> Formula 1.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83568" y="4365104"/>
            <a:ext cx="7848872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result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unlucky</a:t>
            </a:r>
            <a:r>
              <a:rPr lang="it-IT" sz="2800" dirty="0" smtClean="0"/>
              <a:t> </a:t>
            </a:r>
            <a:r>
              <a:rPr lang="it-IT" sz="2800" dirty="0" err="1" smtClean="0"/>
              <a:t>circumstances</a:t>
            </a:r>
            <a:r>
              <a:rPr lang="it-IT" sz="2800" dirty="0" smtClean="0"/>
              <a:t> or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car</a:t>
            </a:r>
            <a:r>
              <a:rPr lang="it-IT" sz="2800" dirty="0" smtClean="0"/>
              <a:t> just </a:t>
            </a:r>
            <a:r>
              <a:rPr lang="it-IT" sz="2800" dirty="0" err="1" smtClean="0"/>
              <a:t>slower</a:t>
            </a:r>
            <a:r>
              <a:rPr lang="it-IT" sz="2800" dirty="0" smtClean="0"/>
              <a:t>?</a:t>
            </a:r>
          </a:p>
        </p:txBody>
      </p:sp>
      <p:pic>
        <p:nvPicPr>
          <p:cNvPr id="8" name="Immagine 7" descr="MercedesSeas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484784"/>
            <a:ext cx="4371629" cy="2838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load</a:t>
            </a:r>
            <a:r>
              <a:rPr lang="it-IT" sz="2800" dirty="0" smtClean="0"/>
              <a:t>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a .</a:t>
            </a:r>
            <a:r>
              <a:rPr lang="it-IT" sz="2800" dirty="0" err="1" smtClean="0"/>
              <a:t>csv</a:t>
            </a:r>
            <a:r>
              <a:rPr lang="it-IT" sz="2800" dirty="0" smtClean="0"/>
              <a:t> file </a:t>
            </a:r>
            <a:r>
              <a:rPr lang="it-IT" sz="2800" dirty="0" err="1" smtClean="0"/>
              <a:t>containing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fastest</a:t>
            </a:r>
            <a:r>
              <a:rPr lang="it-IT" sz="2800" dirty="0" smtClean="0"/>
              <a:t> </a:t>
            </a:r>
            <a:r>
              <a:rPr lang="it-IT" sz="2800" dirty="0" err="1" smtClean="0"/>
              <a:t>laps</a:t>
            </a:r>
            <a:r>
              <a:rPr lang="it-IT" sz="2800" dirty="0" smtClean="0"/>
              <a:t> per </a:t>
            </a:r>
            <a:r>
              <a:rPr lang="it-IT" sz="2800" dirty="0" err="1" smtClean="0"/>
              <a:t>pilot</a:t>
            </a:r>
            <a:r>
              <a:rPr lang="it-IT" sz="2800" dirty="0" smtClean="0"/>
              <a:t> and race </a:t>
            </a:r>
            <a:r>
              <a:rPr lang="it-IT" sz="2800" dirty="0" err="1" smtClean="0"/>
              <a:t>since</a:t>
            </a:r>
            <a:r>
              <a:rPr lang="it-IT" sz="2800" dirty="0" smtClean="0"/>
              <a:t> 2004,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 the data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fastest</a:t>
            </a:r>
            <a:r>
              <a:rPr lang="it-IT" sz="2800" dirty="0" smtClean="0"/>
              <a:t> </a:t>
            </a:r>
            <a:r>
              <a:rPr lang="it-IT" sz="2800" dirty="0" err="1" smtClean="0"/>
              <a:t>laps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races</a:t>
            </a:r>
            <a:r>
              <a:rPr lang="it-IT" sz="2800" dirty="0" smtClean="0"/>
              <a:t> </a:t>
            </a:r>
            <a:r>
              <a:rPr lang="it-IT" sz="2800" dirty="0" err="1" smtClean="0"/>
              <a:t>since</a:t>
            </a:r>
            <a:r>
              <a:rPr lang="it-IT" sz="2800" dirty="0" smtClean="0"/>
              <a:t> 2014 in </a:t>
            </a:r>
            <a:r>
              <a:rPr lang="it-IT" sz="2800" dirty="0" err="1" smtClean="0"/>
              <a:t>which</a:t>
            </a:r>
            <a:r>
              <a:rPr lang="it-IT" sz="2800" dirty="0" smtClean="0"/>
              <a:t> </a:t>
            </a:r>
            <a:r>
              <a:rPr lang="it-IT" sz="2800" dirty="0" err="1" smtClean="0"/>
              <a:t>each</a:t>
            </a:r>
            <a:r>
              <a:rPr lang="it-IT" sz="2800" dirty="0" smtClean="0"/>
              <a:t> driver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both</a:t>
            </a:r>
            <a:r>
              <a:rPr lang="it-IT" sz="2800" dirty="0" smtClean="0"/>
              <a:t> Ferrari and Mercedes </a:t>
            </a:r>
            <a:r>
              <a:rPr lang="it-IT" sz="2800" dirty="0" err="1" smtClean="0"/>
              <a:t>had</a:t>
            </a:r>
            <a:r>
              <a:rPr lang="it-IT" sz="2800" dirty="0" smtClean="0"/>
              <a:t> the </a:t>
            </a:r>
            <a:r>
              <a:rPr lang="it-IT" sz="2800" dirty="0" err="1" smtClean="0"/>
              <a:t>opportunity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register</a:t>
            </a:r>
            <a:r>
              <a:rPr lang="it-IT" sz="2800" dirty="0" smtClean="0"/>
              <a:t> a </a:t>
            </a:r>
            <a:r>
              <a:rPr lang="it-IT" sz="2800" dirty="0" err="1" smtClean="0"/>
              <a:t>valid</a:t>
            </a:r>
            <a:r>
              <a:rPr lang="it-IT" sz="2800" dirty="0" smtClean="0"/>
              <a:t> fast </a:t>
            </a:r>
            <a:r>
              <a:rPr lang="it-IT" sz="2800" dirty="0" err="1" smtClean="0"/>
              <a:t>lap</a:t>
            </a:r>
            <a:r>
              <a:rPr lang="it-IT" sz="2800" dirty="0" smtClean="0"/>
              <a:t>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sum the fast </a:t>
            </a:r>
            <a:r>
              <a:rPr lang="it-IT" sz="2800" dirty="0" err="1" smtClean="0"/>
              <a:t>lap</a:t>
            </a:r>
            <a:r>
              <a:rPr lang="it-IT" sz="2800" dirty="0" smtClean="0"/>
              <a:t> </a:t>
            </a:r>
            <a:r>
              <a:rPr lang="it-IT" sz="2800" dirty="0" err="1" smtClean="0"/>
              <a:t>times</a:t>
            </a:r>
            <a:r>
              <a:rPr lang="it-IT" sz="2800" dirty="0" smtClean="0"/>
              <a:t> per </a:t>
            </a:r>
            <a:r>
              <a:rPr lang="it-IT" sz="2800" dirty="0" err="1" smtClean="0"/>
              <a:t>season</a:t>
            </a:r>
            <a:r>
              <a:rPr lang="it-IT" sz="2800" dirty="0" smtClean="0"/>
              <a:t> and per </a:t>
            </a:r>
            <a:r>
              <a:rPr lang="it-IT" sz="2800" dirty="0" err="1" smtClean="0"/>
              <a:t>pilot</a:t>
            </a:r>
            <a:r>
              <a:rPr lang="it-IT" sz="2800" dirty="0" smtClean="0"/>
              <a:t>, and </a:t>
            </a:r>
            <a:r>
              <a:rPr lang="it-IT" sz="2800" dirty="0" err="1" smtClean="0"/>
              <a:t>ultimately</a:t>
            </a:r>
            <a:r>
              <a:rPr lang="it-IT" sz="2800" dirty="0" smtClean="0"/>
              <a:t> compare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 and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who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a </a:t>
            </a:r>
            <a:r>
              <a:rPr lang="it-IT" sz="2800" dirty="0" err="1" smtClean="0"/>
              <a:t>quicker</a:t>
            </a:r>
            <a:r>
              <a:rPr lang="it-IT" sz="2800" dirty="0" smtClean="0"/>
              <a:t> </a:t>
            </a:r>
            <a:r>
              <a:rPr lang="it-IT" sz="2800" dirty="0" err="1" smtClean="0"/>
              <a:t>time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39552" y="4869160"/>
            <a:ext cx="7632848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loading</a:t>
            </a:r>
            <a:r>
              <a:rPr lang="it-IT" sz="2800" dirty="0" smtClean="0"/>
              <a:t> the data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FILE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FastestLaps</a:t>
            </a:r>
            <a:r>
              <a:rPr lang="it-IT" sz="2000" dirty="0" smtClean="0"/>
              <a:t>(</a:t>
            </a:r>
            <a:r>
              <a:rPr lang="it-IT" sz="2000" dirty="0" err="1" smtClean="0"/>
              <a:t>race_name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1844824"/>
            <a:ext cx="7992888" cy="360098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LOADING INTO THE GRAPH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'file:///FastestLaps.csv' </a:t>
            </a:r>
            <a:r>
              <a:rPr lang="it-IT" sz="2000" dirty="0" smtClean="0">
                <a:solidFill>
                  <a:srgbClr val="002060"/>
                </a:solidFill>
              </a:rPr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002060"/>
                </a:solidFill>
              </a:rPr>
              <a:t>FIELDTERMINATOR</a:t>
            </a:r>
            <a:r>
              <a:rPr lang="it-IT" sz="2000" dirty="0" smtClean="0"/>
              <a:t>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:Race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.race_name, date: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.date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.year</a:t>
            </a:r>
            <a:r>
              <a:rPr lang="it-IT" sz="2000" dirty="0" smtClean="0"/>
              <a:t>)})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: Circuit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.circuit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:Driver {</a:t>
            </a:r>
            <a:r>
              <a:rPr lang="it-IT" sz="2000" dirty="0" err="1" smtClean="0"/>
              <a:t>surname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.name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CREATE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y</a:t>
            </a:r>
            <a:r>
              <a:rPr lang="it-IT" sz="2000" dirty="0" smtClean="0"/>
              <a:t>)-[: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 {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.fastestLap</a:t>
            </a:r>
            <a:r>
              <a:rPr lang="it-IT" sz="2000" dirty="0" smtClean="0"/>
              <a:t>),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}]-&gt;(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x</a:t>
            </a:r>
            <a:r>
              <a:rPr lang="it-IT" sz="2000" dirty="0" smtClean="0"/>
              <a:t>)-[:</a:t>
            </a:r>
            <a:r>
              <a:rPr lang="it-IT" sz="2000" dirty="0" err="1" smtClean="0"/>
              <a:t>HELD_IN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z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astestLapsGraph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132856"/>
            <a:ext cx="5574604" cy="1193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27600" y="6357600"/>
            <a:ext cx="3086100" cy="365125"/>
          </a:xfrm>
        </p:spPr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cxnSp>
        <p:nvCxnSpPr>
          <p:cNvPr id="11" name="Forma 10"/>
          <p:cNvCxnSpPr/>
          <p:nvPr/>
        </p:nvCxnSpPr>
        <p:spPr>
          <a:xfrm rot="16200000" flipH="1">
            <a:off x="909879" y="1834537"/>
            <a:ext cx="1203562" cy="792088"/>
          </a:xfrm>
          <a:prstGeom prst="curved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RESULT</a:t>
            </a:r>
            <a:endParaRPr lang="it-IT" sz="3600" dirty="0">
              <a:solidFill>
                <a:srgbClr val="FF0000"/>
              </a:solidFill>
            </a:endParaRPr>
          </a:p>
        </p:txBody>
      </p:sp>
      <p:pic>
        <p:nvPicPr>
          <p:cNvPr id="15" name="Immagine 14" descr="fastestLapsTup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196752"/>
            <a:ext cx="8604448" cy="468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asellaDiTesto 16"/>
          <p:cNvSpPr txBox="1"/>
          <p:nvPr/>
        </p:nvSpPr>
        <p:spPr>
          <a:xfrm>
            <a:off x="683568" y="3861048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DRIVER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surname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139952" y="4005064"/>
            <a:ext cx="30243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RACE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, </a:t>
            </a:r>
            <a:r>
              <a:rPr lang="it-IT" dirty="0" smtClean="0">
                <a:solidFill>
                  <a:srgbClr val="C00000"/>
                </a:solidFill>
              </a:rPr>
              <a:t>date</a:t>
            </a:r>
            <a:r>
              <a:rPr lang="it-IT" dirty="0" smtClean="0"/>
              <a:t>, </a:t>
            </a:r>
            <a:r>
              <a:rPr lang="it-IT" dirty="0" err="1" smtClean="0">
                <a:solidFill>
                  <a:srgbClr val="C00000"/>
                </a:solidFill>
              </a:rPr>
              <a:t>year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1115616" y="4581128"/>
            <a:ext cx="31683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FASTEST_LAP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constructor</a:t>
            </a:r>
            <a:r>
              <a:rPr lang="it-IT" dirty="0" smtClean="0"/>
              <a:t>,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fastestLap</a:t>
            </a:r>
            <a:r>
              <a:rPr lang="it-IT" dirty="0" smtClean="0"/>
              <a:t>,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fastestLapTime</a:t>
            </a:r>
            <a:r>
              <a:rPr lang="it-IT" dirty="0" smtClean="0"/>
              <a:t>}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6948264" y="4581128"/>
            <a:ext cx="20162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smtClean="0">
                <a:solidFill>
                  <a:srgbClr val="00B050"/>
                </a:solidFill>
              </a:rPr>
              <a:t>CIRCUIT</a:t>
            </a:r>
            <a:r>
              <a:rPr lang="it-IT" dirty="0" smtClean="0"/>
              <a:t> {</a:t>
            </a:r>
            <a:r>
              <a:rPr lang="it-IT" dirty="0" err="1" smtClean="0">
                <a:solidFill>
                  <a:srgbClr val="C00000"/>
                </a:solidFill>
              </a:rPr>
              <a:t>name</a:t>
            </a:r>
            <a:r>
              <a:rPr lang="it-IT" dirty="0" smtClean="0"/>
              <a:t>}</a:t>
            </a:r>
            <a:endParaRPr lang="it-IT" dirty="0"/>
          </a:p>
        </p:txBody>
      </p:sp>
      <p:cxnSp>
        <p:nvCxnSpPr>
          <p:cNvPr id="24" name="Connettore 2 23"/>
          <p:cNvCxnSpPr>
            <a:stCxn id="17" idx="0"/>
          </p:cNvCxnSpPr>
          <p:nvPr/>
        </p:nvCxnSpPr>
        <p:spPr>
          <a:xfrm flipV="1">
            <a:off x="2195736" y="3068960"/>
            <a:ext cx="28803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 flipV="1">
            <a:off x="3923928" y="2924944"/>
            <a:ext cx="72008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 flipV="1">
            <a:off x="5004048" y="3068960"/>
            <a:ext cx="792088" cy="93610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H="1" flipV="1">
            <a:off x="7164288" y="2924944"/>
            <a:ext cx="720080" cy="165618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/>
          <p:cNvSpPr txBox="1"/>
          <p:nvPr/>
        </p:nvSpPr>
        <p:spPr>
          <a:xfrm>
            <a:off x="2195736" y="558924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• LABELS   </a:t>
            </a:r>
            <a:r>
              <a:rPr lang="it-IT" dirty="0" smtClean="0">
                <a:solidFill>
                  <a:srgbClr val="002060"/>
                </a:solidFill>
              </a:rPr>
              <a:t>• RELATIONSHIPS   </a:t>
            </a:r>
            <a:r>
              <a:rPr lang="it-IT" dirty="0" smtClean="0">
                <a:solidFill>
                  <a:srgbClr val="C00000"/>
                </a:solidFill>
              </a:rPr>
              <a:t>• PROPERTIES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6156176" y="3501008"/>
            <a:ext cx="1152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:</a:t>
            </a:r>
            <a:r>
              <a:rPr lang="it-IT" dirty="0" err="1" smtClean="0">
                <a:solidFill>
                  <a:srgbClr val="002060"/>
                </a:solidFill>
              </a:rPr>
              <a:t>HELD_IN</a:t>
            </a:r>
            <a:endParaRPr lang="it-IT" dirty="0">
              <a:solidFill>
                <a:srgbClr val="002060"/>
              </a:solidFill>
            </a:endParaRPr>
          </a:p>
        </p:txBody>
      </p:sp>
      <p:cxnSp>
        <p:nvCxnSpPr>
          <p:cNvPr id="33" name="Connettore 2 32"/>
          <p:cNvCxnSpPr/>
          <p:nvPr/>
        </p:nvCxnSpPr>
        <p:spPr>
          <a:xfrm flipH="1" flipV="1">
            <a:off x="5868144" y="2780928"/>
            <a:ext cx="792088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30" grpId="0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As a team </a:t>
            </a:r>
            <a:r>
              <a:rPr lang="it-IT" sz="2800" dirty="0" err="1" smtClean="0"/>
              <a:t>principal</a:t>
            </a:r>
            <a:r>
              <a:rPr lang="it-IT" sz="2800" dirty="0" smtClean="0"/>
              <a:t>,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my</a:t>
            </a:r>
            <a:r>
              <a:rPr lang="it-IT" sz="2800" dirty="0" smtClean="0"/>
              <a:t> duty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keep</a:t>
            </a:r>
            <a:r>
              <a:rPr lang="it-IT" sz="2800" dirty="0" smtClean="0"/>
              <a:t> </a:t>
            </a:r>
            <a:r>
              <a:rPr lang="it-IT" sz="2800" dirty="0" err="1" smtClean="0"/>
              <a:t>improving</a:t>
            </a:r>
            <a:r>
              <a:rPr lang="it-IT" sz="2800" dirty="0" smtClean="0"/>
              <a:t> the team so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compete </a:t>
            </a:r>
            <a:r>
              <a:rPr lang="it-IT" sz="2800" dirty="0" err="1" smtClean="0"/>
              <a:t>with</a:t>
            </a:r>
            <a:r>
              <a:rPr lang="it-IT" sz="2800" dirty="0" smtClean="0"/>
              <a:t> the </a:t>
            </a:r>
            <a:r>
              <a:rPr lang="it-IT" sz="2800" dirty="0" err="1" smtClean="0"/>
              <a:t>other</a:t>
            </a:r>
            <a:r>
              <a:rPr lang="it-IT" sz="2800" dirty="0" smtClean="0"/>
              <a:t> </a:t>
            </a:r>
            <a:r>
              <a:rPr lang="it-IT" sz="2800" dirty="0" err="1" smtClean="0"/>
              <a:t>constructors</a:t>
            </a:r>
            <a:r>
              <a:rPr lang="it-IT" sz="2800" dirty="0" smtClean="0"/>
              <a:t> and, </a:t>
            </a:r>
            <a:r>
              <a:rPr lang="it-IT" sz="2800" dirty="0" err="1" smtClean="0"/>
              <a:t>hopefully</a:t>
            </a:r>
            <a:r>
              <a:rPr lang="it-IT" sz="2800" dirty="0" smtClean="0"/>
              <a:t>, </a:t>
            </a:r>
            <a:r>
              <a:rPr lang="it-IT" sz="2800" dirty="0" err="1" smtClean="0"/>
              <a:t>win</a:t>
            </a:r>
            <a:r>
              <a:rPr lang="it-IT" sz="2800" dirty="0" smtClean="0"/>
              <a:t> the </a:t>
            </a:r>
            <a:r>
              <a:rPr lang="it-IT" sz="2800" dirty="0" err="1" smtClean="0"/>
              <a:t>season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pic>
        <p:nvPicPr>
          <p:cNvPr id="5" name="Immagine 4" descr="Mechanic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2276872"/>
            <a:ext cx="4968553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611560" y="2204864"/>
            <a:ext cx="2880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However</a:t>
            </a:r>
            <a:r>
              <a:rPr lang="it-IT" sz="2800" dirty="0" smtClean="0"/>
              <a:t>, </a:t>
            </a:r>
            <a:r>
              <a:rPr lang="it-IT" sz="2800" dirty="0" err="1" smtClean="0"/>
              <a:t>before</a:t>
            </a:r>
            <a:r>
              <a:rPr lang="it-IT" sz="2800" dirty="0" smtClean="0"/>
              <a:t> I can </a:t>
            </a:r>
            <a:r>
              <a:rPr lang="it-IT" sz="2800" dirty="0" err="1" smtClean="0"/>
              <a:t>improve</a:t>
            </a:r>
            <a:r>
              <a:rPr lang="it-IT" sz="2800" dirty="0" smtClean="0"/>
              <a:t> </a:t>
            </a:r>
            <a:r>
              <a:rPr lang="it-IT" sz="2800" dirty="0" err="1" smtClean="0"/>
              <a:t>something</a:t>
            </a:r>
            <a:r>
              <a:rPr lang="it-IT" sz="2800" dirty="0" smtClean="0"/>
              <a:t>, I first </a:t>
            </a:r>
            <a:r>
              <a:rPr lang="it-IT" sz="2800" dirty="0" err="1" smtClean="0"/>
              <a:t>need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understand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>
                <a:solidFill>
                  <a:srgbClr val="FF0000"/>
                </a:solidFill>
              </a:rPr>
              <a:t>WHAT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needs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improved</a:t>
            </a:r>
            <a:r>
              <a:rPr lang="it-IT" sz="2800" dirty="0" smtClean="0"/>
              <a:t>!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329320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1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from</a:t>
            </a:r>
            <a:r>
              <a:rPr lang="it-IT" sz="2000" i="1" u="sng" dirty="0" smtClean="0"/>
              <a:t> &gt;= 2014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Mercedes and Ferrari </a:t>
            </a:r>
            <a:r>
              <a:rPr lang="it-IT" sz="2000" i="1" u="sng" dirty="0" err="1" smtClean="0"/>
              <a:t>pilots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registered</a:t>
            </a:r>
            <a:r>
              <a:rPr lang="it-IT" sz="2000" i="1" u="sng" dirty="0" smtClean="0"/>
              <a:t> a fast </a:t>
            </a:r>
            <a:r>
              <a:rPr lang="it-IT" sz="2000" i="1" u="sng" dirty="0" err="1" smtClean="0"/>
              <a:t>lap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: Race)&lt;-[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&gt;= 2014 and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</a:t>
            </a:r>
            <a:r>
              <a:rPr lang="it-IT" sz="2000" dirty="0" smtClean="0"/>
              <a:t> &gt;= 10 and 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COUNT(*)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  <a:r>
              <a:rPr lang="it-IT" sz="2000" dirty="0" smtClean="0"/>
              <a:t> = 4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51520" y="4581128"/>
            <a:ext cx="2808312" cy="10081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WITH </a:t>
            </a:r>
            <a:r>
              <a:rPr lang="it-IT" dirty="0" err="1" smtClean="0">
                <a:solidFill>
                  <a:schemeClr val="tx1"/>
                </a:solidFill>
              </a:rPr>
              <a:t>lets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you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carry</a:t>
            </a:r>
            <a:r>
              <a:rPr lang="it-IT" dirty="0" smtClean="0">
                <a:solidFill>
                  <a:schemeClr val="tx1"/>
                </a:solidFill>
              </a:rPr>
              <a:t> the </a:t>
            </a:r>
            <a:r>
              <a:rPr lang="it-IT" dirty="0" err="1" smtClean="0">
                <a:solidFill>
                  <a:schemeClr val="tx1"/>
                </a:solidFill>
              </a:rPr>
              <a:t>results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of</a:t>
            </a:r>
            <a:r>
              <a:rPr lang="it-IT" dirty="0" smtClean="0">
                <a:solidFill>
                  <a:schemeClr val="tx1"/>
                </a:solidFill>
              </a:rPr>
              <a:t> a </a:t>
            </a:r>
            <a:r>
              <a:rPr lang="it-IT" dirty="0" err="1" smtClean="0">
                <a:solidFill>
                  <a:schemeClr val="tx1"/>
                </a:solidFill>
              </a:rPr>
              <a:t>query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the </a:t>
            </a:r>
            <a:r>
              <a:rPr lang="it-IT" dirty="0" err="1" smtClean="0">
                <a:solidFill>
                  <a:schemeClr val="tx1"/>
                </a:solidFill>
              </a:rPr>
              <a:t>next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one</a:t>
            </a:r>
            <a:r>
              <a:rPr lang="it-IT" dirty="0" smtClean="0">
                <a:solidFill>
                  <a:schemeClr val="tx1"/>
                </a:solidFill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" name="Connettore 2 4"/>
          <p:cNvCxnSpPr/>
          <p:nvPr/>
        </p:nvCxnSpPr>
        <p:spPr>
          <a:xfrm flipV="1">
            <a:off x="323528" y="3356992"/>
            <a:ext cx="360040" cy="1224136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421653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2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fastest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laps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from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&gt;= 2014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Mercedes and Ferrari </a:t>
            </a:r>
            <a:r>
              <a:rPr lang="it-IT" sz="2000" i="1" u="sng" dirty="0" err="1" smtClean="0"/>
              <a:t>pilots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registered</a:t>
            </a:r>
            <a:r>
              <a:rPr lang="it-IT" sz="2000" i="1" u="sng" dirty="0" smtClean="0"/>
              <a:t> a fast </a:t>
            </a:r>
            <a:r>
              <a:rPr lang="it-IT" sz="2000" i="1" u="sng" dirty="0" err="1" smtClean="0"/>
              <a:t>lap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: Race)&lt;-[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&gt;= 2014 and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</a:t>
            </a:r>
            <a:r>
              <a:rPr lang="it-IT" sz="2000" dirty="0" smtClean="0"/>
              <a:t> &gt;= 10 and 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COUNT(*)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  <a:r>
              <a:rPr lang="it-IT" sz="2000" dirty="0" smtClean="0"/>
              <a:t> = 4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fastestLapTime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88640"/>
            <a:ext cx="7992888" cy="544764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3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the sum in ms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fastest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laps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from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&gt;= 2014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Mercedes and Ferrari </a:t>
            </a:r>
            <a:r>
              <a:rPr lang="it-IT" sz="2000" i="1" u="sng" dirty="0" err="1" smtClean="0"/>
              <a:t>pilots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registered</a:t>
            </a:r>
            <a:r>
              <a:rPr lang="it-IT" sz="2000" i="1" u="sng" dirty="0" smtClean="0"/>
              <a:t> a fast </a:t>
            </a:r>
            <a:r>
              <a:rPr lang="it-IT" sz="2000" i="1" u="sng" dirty="0" err="1" smtClean="0"/>
              <a:t>lap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: Race)&lt;-[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&gt;= 2014 and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</a:t>
            </a:r>
            <a:r>
              <a:rPr lang="it-IT" sz="2000" dirty="0" smtClean="0"/>
              <a:t> &gt;= 10 and 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COUNT(*)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  <a:r>
              <a:rPr lang="it-IT" sz="2000" dirty="0" smtClean="0"/>
              <a:t> = 4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, [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 in </a:t>
            </a:r>
            <a:r>
              <a:rPr lang="it-IT" sz="2000" dirty="0" err="1" smtClean="0"/>
              <a:t>split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, ":") |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)] AS 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, [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 in </a:t>
            </a:r>
            <a:r>
              <a:rPr lang="it-IT" sz="2000" dirty="0" err="1" smtClean="0"/>
              <a:t>split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, ".") |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)] AS </a:t>
            </a:r>
            <a:r>
              <a:rPr lang="it-IT" sz="2000" dirty="0" smtClean="0">
                <a:solidFill>
                  <a:srgbClr val="FF0000"/>
                </a:solidFill>
              </a:rPr>
              <a:t>timeComponents2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>
                <a:solidFill>
                  <a:srgbClr val="FF0000"/>
                </a:solidFill>
              </a:rPr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sum(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[0]*60000+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[1]*1000+</a:t>
            </a:r>
            <a:r>
              <a:rPr lang="it-IT" sz="2000" dirty="0" smtClean="0">
                <a:solidFill>
                  <a:srgbClr val="FF0000"/>
                </a:solidFill>
              </a:rPr>
              <a:t>timeComponents2</a:t>
            </a:r>
            <a:r>
              <a:rPr lang="it-IT" sz="2000" dirty="0" smtClean="0"/>
              <a:t>[1]) AS </a:t>
            </a:r>
            <a:r>
              <a:rPr lang="it-IT" sz="2000" dirty="0" err="1" smtClean="0">
                <a:solidFill>
                  <a:srgbClr val="FF0000"/>
                </a:solidFill>
              </a:rPr>
              <a:t>total_time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283968" y="5157192"/>
            <a:ext cx="3312368" cy="10801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We</a:t>
            </a:r>
            <a:r>
              <a:rPr lang="it-IT" dirty="0" smtClean="0">
                <a:solidFill>
                  <a:schemeClr val="tx1"/>
                </a:solidFill>
              </a:rPr>
              <a:t> can’t sum </a:t>
            </a:r>
            <a:r>
              <a:rPr lang="it-IT" dirty="0" err="1" smtClean="0">
                <a:solidFill>
                  <a:schemeClr val="tx1"/>
                </a:solidFill>
              </a:rPr>
              <a:t>dates</a:t>
            </a:r>
            <a:r>
              <a:rPr lang="it-IT" dirty="0" smtClean="0">
                <a:solidFill>
                  <a:schemeClr val="tx1"/>
                </a:solidFill>
              </a:rPr>
              <a:t>, so </a:t>
            </a:r>
            <a:r>
              <a:rPr lang="it-IT" dirty="0" err="1" smtClean="0">
                <a:solidFill>
                  <a:schemeClr val="tx1"/>
                </a:solidFill>
              </a:rPr>
              <a:t>we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need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split</a:t>
            </a:r>
            <a:r>
              <a:rPr lang="it-IT" dirty="0" smtClean="0">
                <a:solidFill>
                  <a:schemeClr val="tx1"/>
                </a:solidFill>
              </a:rPr>
              <a:t> and </a:t>
            </a:r>
            <a:r>
              <a:rPr lang="it-IT" dirty="0" err="1" smtClean="0">
                <a:solidFill>
                  <a:schemeClr val="tx1"/>
                </a:solidFill>
              </a:rPr>
              <a:t>convert</a:t>
            </a:r>
            <a:r>
              <a:rPr lang="it-IT" dirty="0" smtClean="0">
                <a:solidFill>
                  <a:schemeClr val="tx1"/>
                </a:solidFill>
              </a:rPr>
              <a:t> the format ‘</a:t>
            </a:r>
            <a:r>
              <a:rPr lang="it-IT" dirty="0" err="1" smtClean="0">
                <a:solidFill>
                  <a:schemeClr val="tx1"/>
                </a:solidFill>
              </a:rPr>
              <a:t>mm.ss.SSS</a:t>
            </a:r>
            <a:r>
              <a:rPr lang="it-IT" dirty="0" smtClean="0">
                <a:solidFill>
                  <a:schemeClr val="tx1"/>
                </a:solidFill>
              </a:rPr>
              <a:t>’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ms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" name="Connettore 2 4"/>
          <p:cNvCxnSpPr/>
          <p:nvPr/>
        </p:nvCxnSpPr>
        <p:spPr>
          <a:xfrm flipH="1" flipV="1">
            <a:off x="6444208" y="4941168"/>
            <a:ext cx="936104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88640"/>
            <a:ext cx="7992888" cy="544764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4</a:t>
            </a:r>
          </a:p>
          <a:p>
            <a:pPr algn="ctr"/>
            <a:r>
              <a:rPr lang="it-IT" sz="2000" i="1" u="sng" dirty="0" err="1" smtClean="0"/>
              <a:t>Return</a:t>
            </a:r>
            <a:r>
              <a:rPr lang="it-IT" sz="2000" i="1" u="sng" dirty="0" smtClean="0"/>
              <a:t> the sum in mm:ss.SSS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fastest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laps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from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&gt;= 2014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Mercedes and Ferrari </a:t>
            </a:r>
            <a:r>
              <a:rPr lang="it-IT" sz="2000" i="1" u="sng" dirty="0" err="1" smtClean="0"/>
              <a:t>pilots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registered</a:t>
            </a:r>
            <a:r>
              <a:rPr lang="it-IT" sz="2000" i="1" u="sng" dirty="0" smtClean="0"/>
              <a:t> a fast </a:t>
            </a:r>
            <a:r>
              <a:rPr lang="it-IT" sz="2000" i="1" u="sng" dirty="0" err="1" smtClean="0"/>
              <a:t>lap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: Race)&lt;-[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.year</a:t>
            </a:r>
            <a:r>
              <a:rPr lang="it-IT" sz="2000" dirty="0" smtClean="0"/>
              <a:t> &gt;= 2014 and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</a:t>
            </a:r>
            <a:r>
              <a:rPr lang="it-IT" sz="2000" dirty="0" smtClean="0"/>
              <a:t> &gt;= 10 and 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COUNT(*)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  <a:r>
              <a:rPr lang="it-IT" sz="2000" dirty="0" smtClean="0"/>
              <a:t> = 4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)&lt;-[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smtClean="0"/>
              <a:t>: </a:t>
            </a:r>
            <a:r>
              <a:rPr lang="it-IT" sz="2000" dirty="0" err="1" smtClean="0"/>
              <a:t>FASTEST_LAP</a:t>
            </a:r>
            <a:r>
              <a:rPr lang="it-IT" sz="2000" dirty="0" smtClean="0"/>
              <a:t>]-(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or 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"Mercedes"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WITH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, [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 in </a:t>
            </a:r>
            <a:r>
              <a:rPr lang="it-IT" sz="2000" dirty="0" err="1" smtClean="0"/>
              <a:t>split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, ":") |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)] AS 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, [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 in </a:t>
            </a:r>
            <a:r>
              <a:rPr lang="it-IT" sz="2000" dirty="0" err="1" smtClean="0"/>
              <a:t>split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fl</a:t>
            </a:r>
            <a:r>
              <a:rPr lang="it-IT" sz="2000" dirty="0" err="1" smtClean="0"/>
              <a:t>.fastestLapTime</a:t>
            </a:r>
            <a:r>
              <a:rPr lang="it-IT" sz="2000" dirty="0" smtClean="0"/>
              <a:t>, ".") |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item</a:t>
            </a:r>
            <a:r>
              <a:rPr lang="it-IT" sz="2000" dirty="0" smtClean="0"/>
              <a:t>)] AS </a:t>
            </a:r>
            <a:r>
              <a:rPr lang="it-IT" sz="2000" dirty="0" smtClean="0">
                <a:solidFill>
                  <a:srgbClr val="FF0000"/>
                </a:solidFill>
              </a:rPr>
              <a:t>timeComponents2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/>
              <a:t>r.year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d.surname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apoc.date.format</a:t>
            </a:r>
            <a:r>
              <a:rPr lang="it-IT" sz="2000" dirty="0" smtClean="0"/>
              <a:t>(sum(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[0]*60000+</a:t>
            </a:r>
            <a:r>
              <a:rPr lang="it-IT" sz="2000" dirty="0" smtClean="0">
                <a:solidFill>
                  <a:srgbClr val="FF0000"/>
                </a:solidFill>
              </a:rPr>
              <a:t>timeComponents1</a:t>
            </a:r>
            <a:r>
              <a:rPr lang="it-IT" sz="2000" dirty="0" smtClean="0"/>
              <a:t>[1]*1000+</a:t>
            </a:r>
            <a:r>
              <a:rPr lang="it-IT" sz="2000" dirty="0" smtClean="0">
                <a:solidFill>
                  <a:srgbClr val="FF0000"/>
                </a:solidFill>
              </a:rPr>
              <a:t>timeComponents2</a:t>
            </a:r>
            <a:r>
              <a:rPr lang="it-IT" sz="2000" dirty="0" smtClean="0"/>
              <a:t>[1]), "ms", "mm:</a:t>
            </a:r>
            <a:r>
              <a:rPr lang="it-IT" sz="2000" dirty="0" err="1" smtClean="0"/>
              <a:t>ss.SSS</a:t>
            </a:r>
            <a:r>
              <a:rPr lang="it-IT" sz="2000" dirty="0" smtClean="0"/>
              <a:t>") AS </a:t>
            </a:r>
            <a:r>
              <a:rPr lang="it-IT" sz="2000" dirty="0" err="1" smtClean="0">
                <a:solidFill>
                  <a:srgbClr val="FF0000"/>
                </a:solidFill>
              </a:rPr>
              <a:t>total_time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err="1" smtClean="0">
                <a:solidFill>
                  <a:srgbClr val="FF0000"/>
                </a:solidFill>
              </a:rPr>
              <a:t>year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491880" y="5373216"/>
            <a:ext cx="3312368" cy="8640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NOTE: in </a:t>
            </a:r>
            <a:r>
              <a:rPr lang="it-IT" dirty="0" err="1" smtClean="0">
                <a:solidFill>
                  <a:schemeClr val="tx1"/>
                </a:solidFill>
              </a:rPr>
              <a:t>order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use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apoc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we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need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install</a:t>
            </a:r>
            <a:r>
              <a:rPr lang="it-IT" dirty="0" smtClean="0">
                <a:solidFill>
                  <a:schemeClr val="tx1"/>
                </a:solidFill>
              </a:rPr>
              <a:t> the </a:t>
            </a:r>
            <a:r>
              <a:rPr lang="it-IT" dirty="0" err="1" smtClean="0">
                <a:solidFill>
                  <a:schemeClr val="tx1"/>
                </a:solidFill>
              </a:rPr>
              <a:t>plugin</a:t>
            </a:r>
            <a:r>
              <a:rPr lang="it-IT" dirty="0" smtClean="0">
                <a:solidFill>
                  <a:schemeClr val="tx1"/>
                </a:solidFill>
              </a:rPr>
              <a:t>!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5" name="Connettore 2 4"/>
          <p:cNvCxnSpPr/>
          <p:nvPr/>
        </p:nvCxnSpPr>
        <p:spPr>
          <a:xfrm flipH="1" flipV="1">
            <a:off x="5868144" y="5229200"/>
            <a:ext cx="72008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283968" y="1772816"/>
            <a:ext cx="4464496" cy="267765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This</a:t>
            </a:r>
            <a:r>
              <a:rPr lang="it-IT" sz="2800" dirty="0" smtClean="0"/>
              <a:t> data </a:t>
            </a:r>
            <a:r>
              <a:rPr lang="it-IT" sz="2800" dirty="0" err="1" smtClean="0"/>
              <a:t>shows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clearly</a:t>
            </a:r>
            <a:r>
              <a:rPr lang="it-IT" sz="2800" dirty="0" smtClean="0"/>
              <a:t> </a:t>
            </a:r>
            <a:r>
              <a:rPr lang="it-IT" sz="2800" dirty="0" err="1" smtClean="0"/>
              <a:t>need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keep</a:t>
            </a:r>
            <a:r>
              <a:rPr lang="it-IT" sz="2800" dirty="0" smtClean="0"/>
              <a:t> </a:t>
            </a:r>
            <a:r>
              <a:rPr lang="it-IT" sz="2800" dirty="0" err="1" smtClean="0"/>
              <a:t>improving</a:t>
            </a:r>
            <a:r>
              <a:rPr lang="it-IT" sz="2800" dirty="0" smtClean="0"/>
              <a:t> the performance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car</a:t>
            </a:r>
            <a:r>
              <a:rPr lang="it-IT" sz="2800" dirty="0" smtClean="0"/>
              <a:t>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Mercedes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still</a:t>
            </a:r>
            <a:r>
              <a:rPr lang="it-IT" sz="2800" dirty="0" smtClean="0"/>
              <a:t> </a:t>
            </a:r>
            <a:r>
              <a:rPr lang="it-IT" sz="2800" dirty="0" err="1" smtClean="0"/>
              <a:t>ahead</a:t>
            </a:r>
            <a:r>
              <a:rPr lang="it-IT" sz="2800" dirty="0" smtClean="0"/>
              <a:t>!</a:t>
            </a:r>
          </a:p>
        </p:txBody>
      </p:sp>
      <p:pic>
        <p:nvPicPr>
          <p:cNvPr id="7" name="Immagine 6" descr="fastestLapsRes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124744"/>
            <a:ext cx="3384376" cy="5055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FINAL REMARKS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5576" y="1268760"/>
            <a:ext cx="7632848" cy="397031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and </a:t>
            </a:r>
            <a:r>
              <a:rPr lang="it-IT" sz="2800" dirty="0" err="1" smtClean="0"/>
              <a:t>querying</a:t>
            </a:r>
            <a:r>
              <a:rPr lang="it-IT" sz="2800" dirty="0" smtClean="0"/>
              <a:t> data, I </a:t>
            </a:r>
            <a:r>
              <a:rPr lang="it-IT" sz="2800" dirty="0" err="1" smtClean="0"/>
              <a:t>could</a:t>
            </a:r>
            <a:r>
              <a:rPr lang="it-IT" sz="2800" dirty="0" smtClean="0"/>
              <a:t> take a </a:t>
            </a:r>
            <a:r>
              <a:rPr lang="it-IT" sz="2800" dirty="0" err="1" smtClean="0"/>
              <a:t>authentic</a:t>
            </a:r>
            <a:r>
              <a:rPr lang="it-IT" sz="2800" dirty="0" smtClean="0"/>
              <a:t> look at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various</a:t>
            </a:r>
            <a:r>
              <a:rPr lang="it-IT" sz="2800" dirty="0" smtClean="0"/>
              <a:t> </a:t>
            </a:r>
            <a:r>
              <a:rPr lang="it-IT" sz="2800" dirty="0" err="1" smtClean="0"/>
              <a:t>aspects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the team </a:t>
            </a:r>
            <a:r>
              <a:rPr lang="it-IT" sz="2800" dirty="0" err="1" smtClean="0"/>
              <a:t>have</a:t>
            </a:r>
            <a:r>
              <a:rPr lang="it-IT" sz="2800" dirty="0" smtClean="0"/>
              <a:t> </a:t>
            </a:r>
            <a:r>
              <a:rPr lang="it-IT" sz="2800" dirty="0" err="1" smtClean="0"/>
              <a:t>performed</a:t>
            </a:r>
            <a:r>
              <a:rPr lang="it-IT" sz="2800" dirty="0" smtClean="0"/>
              <a:t> and </a:t>
            </a:r>
            <a:r>
              <a:rPr lang="it-IT" sz="2800" dirty="0" err="1" smtClean="0"/>
              <a:t>where</a:t>
            </a:r>
            <a:r>
              <a:rPr lang="it-IT" sz="2800" dirty="0" smtClean="0"/>
              <a:t> - and </a:t>
            </a:r>
            <a:r>
              <a:rPr lang="it-IT" sz="2800" dirty="0" err="1" smtClean="0"/>
              <a:t>if</a:t>
            </a:r>
            <a:r>
              <a:rPr lang="it-IT" sz="2800" dirty="0" smtClean="0"/>
              <a:t> - </a:t>
            </a:r>
            <a:r>
              <a:rPr lang="it-IT" sz="2800" dirty="0" err="1" smtClean="0"/>
              <a:t>they</a:t>
            </a:r>
            <a:r>
              <a:rPr lang="it-IT" sz="2800" dirty="0" smtClean="0"/>
              <a:t> </a:t>
            </a:r>
            <a:r>
              <a:rPr lang="it-IT" sz="2800" dirty="0" err="1" smtClean="0"/>
              <a:t>fell</a:t>
            </a:r>
            <a:r>
              <a:rPr lang="it-IT" sz="2800" dirty="0" smtClean="0"/>
              <a:t> short.</a:t>
            </a:r>
            <a:br>
              <a:rPr lang="it-IT" sz="2800" dirty="0" smtClean="0"/>
            </a:b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• The </a:t>
            </a:r>
            <a:r>
              <a:rPr lang="it-IT" sz="2800" dirty="0" err="1" smtClean="0"/>
              <a:t>answers</a:t>
            </a:r>
            <a:r>
              <a:rPr lang="it-IT" sz="2800" dirty="0" smtClean="0"/>
              <a:t> I </a:t>
            </a:r>
            <a:r>
              <a:rPr lang="it-IT" sz="2800" dirty="0" err="1" smtClean="0"/>
              <a:t>gained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analysis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help me </a:t>
            </a:r>
            <a:r>
              <a:rPr lang="it-IT" sz="2800" dirty="0" err="1" smtClean="0"/>
              <a:t>make</a:t>
            </a:r>
            <a:r>
              <a:rPr lang="it-IT" sz="2800" dirty="0" smtClean="0"/>
              <a:t> </a:t>
            </a:r>
            <a:r>
              <a:rPr lang="it-IT" sz="2800" dirty="0" err="1" smtClean="0"/>
              <a:t>decisions</a:t>
            </a:r>
            <a:r>
              <a:rPr lang="it-IT" sz="2800" dirty="0" smtClean="0"/>
              <a:t> in the future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based</a:t>
            </a:r>
            <a:r>
              <a:rPr lang="it-IT" sz="2800" dirty="0" smtClean="0"/>
              <a:t> on </a:t>
            </a:r>
            <a:r>
              <a:rPr lang="it-IT" sz="2800" dirty="0" err="1" smtClean="0"/>
              <a:t>facts</a:t>
            </a:r>
            <a:r>
              <a:rPr lang="it-IT" sz="2800" dirty="0" smtClean="0"/>
              <a:t> and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feelings</a:t>
            </a:r>
            <a:r>
              <a:rPr lang="it-IT" sz="2800" dirty="0" smtClean="0"/>
              <a:t>, </a:t>
            </a:r>
            <a:r>
              <a:rPr lang="it-IT" sz="2800" dirty="0" err="1" smtClean="0"/>
              <a:t>which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exactly</a:t>
            </a:r>
            <a:r>
              <a:rPr lang="it-IT" sz="2800" dirty="0" smtClean="0"/>
              <a:t>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initial</a:t>
            </a:r>
            <a:r>
              <a:rPr lang="it-IT" sz="2800" dirty="0" smtClean="0"/>
              <a:t>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779912" y="227687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BONUS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467544" y="2708920"/>
            <a:ext cx="8136904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err="1" smtClean="0"/>
              <a:t>Let</a:t>
            </a:r>
            <a:r>
              <a:rPr lang="it-IT" sz="4400" dirty="0" smtClean="0"/>
              <a:t>’s </a:t>
            </a:r>
            <a:r>
              <a:rPr lang="it-IT" sz="4400" dirty="0" err="1" smtClean="0"/>
              <a:t>add</a:t>
            </a:r>
            <a:r>
              <a:rPr lang="it-IT" sz="4400" dirty="0" smtClean="0"/>
              <a:t> and </a:t>
            </a:r>
            <a:r>
              <a:rPr lang="it-IT" sz="4400" dirty="0" err="1" smtClean="0"/>
              <a:t>query</a:t>
            </a:r>
            <a:r>
              <a:rPr lang="it-IT" sz="4400" dirty="0" smtClean="0"/>
              <a:t> more data!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UPDATING THE GRAPH 1</a:t>
            </a:r>
          </a:p>
          <a:p>
            <a:pPr algn="ctr"/>
            <a:r>
              <a:rPr lang="it-IT" sz="2000" i="1" u="sng" dirty="0" err="1" smtClean="0"/>
              <a:t>Add</a:t>
            </a:r>
            <a:r>
              <a:rPr lang="it-IT" sz="2000" i="1" u="sng" dirty="0" smtClean="0"/>
              <a:t> more </a:t>
            </a:r>
            <a:r>
              <a:rPr lang="it-IT" sz="2000" i="1" u="sng" dirty="0" err="1" smtClean="0"/>
              <a:t>informations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to</a:t>
            </a:r>
            <a:r>
              <a:rPr lang="it-IT" sz="2000" i="1" u="sng" dirty="0" smtClean="0"/>
              <a:t> the </a:t>
            </a:r>
            <a:r>
              <a:rPr lang="it-IT" sz="2000" i="1" u="sng" dirty="0" err="1" smtClean="0"/>
              <a:t>circuits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'file:///Circuits.csv' AS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FIELDTERMINATOR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c</a:t>
            </a:r>
            <a:r>
              <a:rPr lang="it-IT" sz="2000" dirty="0" smtClean="0"/>
              <a:t>: Circuit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.name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</a:t>
            </a:r>
            <a:r>
              <a:rPr lang="it-IT" sz="2000" dirty="0" err="1" smtClean="0"/>
              <a:t>.location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.location</a:t>
            </a:r>
            <a:r>
              <a:rPr lang="it-IT" sz="2000" dirty="0" smtClean="0"/>
              <a:t>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</a:t>
            </a:r>
            <a:r>
              <a:rPr lang="it-IT" sz="2000" dirty="0" err="1" smtClean="0"/>
              <a:t>.country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.country</a:t>
            </a:r>
            <a:r>
              <a:rPr lang="it-IT" sz="2000" dirty="0" smtClean="0"/>
              <a:t>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</a:t>
            </a:r>
            <a:r>
              <a:rPr lang="it-IT" sz="2000" dirty="0" err="1" smtClean="0"/>
              <a:t>.lat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.lat</a:t>
            </a:r>
            <a:r>
              <a:rPr lang="it-IT" sz="2000" dirty="0" smtClean="0"/>
              <a:t>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</a:t>
            </a:r>
            <a:r>
              <a:rPr lang="it-IT" sz="2000" dirty="0" err="1" smtClean="0"/>
              <a:t>.lon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.lon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UPDATING THE GRAPH 2</a:t>
            </a:r>
          </a:p>
          <a:p>
            <a:pPr algn="ctr"/>
            <a:r>
              <a:rPr lang="it-IT" sz="2000" i="1" u="sng" dirty="0" err="1" smtClean="0"/>
              <a:t>Add</a:t>
            </a:r>
            <a:r>
              <a:rPr lang="it-IT" sz="2000" i="1" u="sng" dirty="0" smtClean="0"/>
              <a:t> more </a:t>
            </a:r>
            <a:r>
              <a:rPr lang="it-IT" sz="2000" i="1" u="sng" dirty="0" err="1" smtClean="0"/>
              <a:t>informations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to</a:t>
            </a:r>
            <a:r>
              <a:rPr lang="it-IT" sz="2000" i="1" u="sng" dirty="0" smtClean="0"/>
              <a:t> the </a:t>
            </a:r>
            <a:r>
              <a:rPr lang="it-IT" sz="2000" i="1" u="sng" dirty="0" err="1" smtClean="0"/>
              <a:t>drivers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'file:///Drivers.csv' AS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FIELDTERMINATOR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 {</a:t>
            </a:r>
            <a:r>
              <a:rPr lang="it-IT" sz="2000" dirty="0" err="1" smtClean="0"/>
              <a:t>surname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.forename</a:t>
            </a:r>
            <a:r>
              <a:rPr lang="it-IT" sz="2000" dirty="0" smtClean="0"/>
              <a:t>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.number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.number</a:t>
            </a:r>
            <a:endParaRPr lang="it-IT" sz="2000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.code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.code</a:t>
            </a:r>
            <a:endParaRPr lang="it-IT" sz="2000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SET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.dob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.dob</a:t>
            </a:r>
            <a:r>
              <a:rPr lang="it-IT" sz="2000" dirty="0" smtClean="0"/>
              <a:t>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SET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.nationality</a:t>
            </a:r>
            <a:r>
              <a:rPr lang="it-IT" sz="2000" dirty="0" smtClean="0"/>
              <a:t> =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.nationality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5576" y="1196752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UPDATING THE GRAPH 3</a:t>
            </a:r>
          </a:p>
          <a:p>
            <a:pPr algn="ctr"/>
            <a:r>
              <a:rPr lang="it-IT" sz="2000" i="1" u="sng" dirty="0" err="1" smtClean="0"/>
              <a:t>Add</a:t>
            </a:r>
            <a:r>
              <a:rPr lang="it-IT" sz="2000" i="1" u="sng" dirty="0" smtClean="0"/>
              <a:t> information </a:t>
            </a:r>
            <a:r>
              <a:rPr lang="it-IT" sz="2000" i="1" u="sng" dirty="0" err="1" smtClean="0"/>
              <a:t>about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qualifying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LOAD CSV WITH HEADERS FROM </a:t>
            </a:r>
            <a:r>
              <a:rPr lang="it-IT" sz="2000" dirty="0" smtClean="0"/>
              <a:t>'file:///Qualifying.csv' AS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 FIELDTERMINATOR ';'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 {</a:t>
            </a:r>
            <a:r>
              <a:rPr lang="it-IT" sz="2000" dirty="0" err="1" smtClean="0"/>
              <a:t>surname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.name</a:t>
            </a:r>
            <a:r>
              <a:rPr lang="it-IT" sz="2000" dirty="0" smtClean="0"/>
              <a:t>})</a:t>
            </a:r>
            <a:br>
              <a:rPr lang="it-IT" sz="2000" dirty="0" smtClean="0"/>
            </a:br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002060"/>
                </a:solidFill>
              </a:rPr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: Race {</a:t>
            </a:r>
            <a:r>
              <a:rPr lang="it-IT" sz="2000" dirty="0" err="1" smtClean="0"/>
              <a:t>name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.race</a:t>
            </a:r>
            <a:r>
              <a:rPr lang="it-IT" sz="2000" dirty="0" smtClean="0"/>
              <a:t>, date: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.race_date,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: </a:t>
            </a:r>
            <a:r>
              <a:rPr lang="it-IT" sz="2000" dirty="0" err="1" smtClean="0"/>
              <a:t>toInteger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.year</a:t>
            </a:r>
            <a:r>
              <a:rPr lang="it-IT" sz="2000" dirty="0" smtClean="0"/>
              <a:t>)})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MERGE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)-[:</a:t>
            </a:r>
            <a:r>
              <a:rPr lang="it-IT" sz="2000" dirty="0" err="1" smtClean="0"/>
              <a:t>QUALIFIED_AS</a:t>
            </a:r>
            <a:r>
              <a:rPr lang="it-IT" sz="2000" dirty="0" smtClean="0"/>
              <a:t> {position: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, q1: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.q1, q2: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.q2, q3: </a:t>
            </a:r>
            <a:r>
              <a:rPr lang="it-IT" sz="2000" dirty="0" smtClean="0">
                <a:solidFill>
                  <a:srgbClr val="FF0000"/>
                </a:solidFill>
              </a:rPr>
              <a:t>line</a:t>
            </a:r>
            <a:r>
              <a:rPr lang="it-IT" sz="2000" dirty="0" smtClean="0"/>
              <a:t>.q3,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: </a:t>
            </a:r>
            <a:r>
              <a:rPr lang="it-IT" sz="2000" dirty="0" err="1" smtClean="0">
                <a:solidFill>
                  <a:srgbClr val="FF0000"/>
                </a:solidFill>
              </a:rPr>
              <a:t>line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}]-&gt;(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So I’ve </a:t>
            </a:r>
            <a:r>
              <a:rPr lang="it-IT" sz="2800" dirty="0" err="1" smtClean="0"/>
              <a:t>selected</a:t>
            </a:r>
            <a:r>
              <a:rPr lang="it-IT" sz="2800" dirty="0" smtClean="0"/>
              <a:t> </a:t>
            </a:r>
            <a:r>
              <a:rPr lang="it-IT" sz="2800" dirty="0" err="1" smtClean="0"/>
              <a:t>three</a:t>
            </a:r>
            <a:r>
              <a:rPr lang="it-IT" sz="2800" dirty="0" smtClean="0"/>
              <a:t> </a:t>
            </a:r>
            <a:r>
              <a:rPr lang="it-IT" sz="2800" dirty="0" err="1" smtClean="0"/>
              <a:t>areas</a:t>
            </a:r>
            <a:r>
              <a:rPr lang="it-IT" sz="2800" dirty="0" smtClean="0"/>
              <a:t> </a:t>
            </a:r>
            <a:r>
              <a:rPr lang="it-IT" sz="2800" dirty="0" err="1" smtClean="0"/>
              <a:t>where</a:t>
            </a:r>
            <a:r>
              <a:rPr lang="it-IT" sz="2800" dirty="0" smtClean="0"/>
              <a:t> I </a:t>
            </a:r>
            <a:r>
              <a:rPr lang="it-IT" sz="2800" u="sng" dirty="0" err="1" smtClean="0"/>
              <a:t>feel</a:t>
            </a:r>
            <a:r>
              <a:rPr lang="it-IT" sz="2800" dirty="0" smtClean="0"/>
              <a:t> the team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meeting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expectations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87624" y="1484784"/>
            <a:ext cx="6840760" cy="206210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FF0000"/>
                </a:solidFill>
              </a:rPr>
              <a:t>POTENTIAL ISSUES</a:t>
            </a:r>
          </a:p>
          <a:p>
            <a:r>
              <a:rPr lang="it-IT" sz="3200" dirty="0" smtClean="0"/>
              <a:t>1 – </a:t>
            </a:r>
            <a:r>
              <a:rPr lang="it-IT" sz="3200" dirty="0" err="1" smtClean="0"/>
              <a:t>Our</a:t>
            </a:r>
            <a:r>
              <a:rPr lang="it-IT" sz="3200" dirty="0" smtClean="0"/>
              <a:t> </a:t>
            </a:r>
            <a:r>
              <a:rPr lang="it-IT" sz="3200" dirty="0" err="1" smtClean="0"/>
              <a:t>pit</a:t>
            </a:r>
            <a:r>
              <a:rPr lang="it-IT" sz="3200" dirty="0" smtClean="0"/>
              <a:t> </a:t>
            </a:r>
            <a:r>
              <a:rPr lang="it-IT" sz="3200" dirty="0" err="1" smtClean="0"/>
              <a:t>stops</a:t>
            </a:r>
            <a:r>
              <a:rPr lang="it-IT" sz="3200" dirty="0" smtClean="0"/>
              <a:t> are </a:t>
            </a:r>
            <a:r>
              <a:rPr lang="it-IT" sz="3200" dirty="0" err="1" smtClean="0"/>
              <a:t>subpar</a:t>
            </a:r>
            <a:endParaRPr lang="it-IT" sz="3200" dirty="0" smtClean="0"/>
          </a:p>
          <a:p>
            <a:r>
              <a:rPr lang="it-IT" sz="3200" dirty="0" smtClean="0"/>
              <a:t>2 – </a:t>
            </a:r>
            <a:r>
              <a:rPr lang="it-IT" sz="3200" dirty="0" err="1" smtClean="0"/>
              <a:t>Vettel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underperforming</a:t>
            </a:r>
            <a:r>
              <a:rPr lang="it-IT" sz="3200" dirty="0" smtClean="0"/>
              <a:t> </a:t>
            </a:r>
          </a:p>
          <a:p>
            <a:r>
              <a:rPr lang="it-IT" sz="3200" dirty="0" smtClean="0"/>
              <a:t>3 – The </a:t>
            </a:r>
            <a:r>
              <a:rPr lang="it-IT" sz="3200" dirty="0" err="1" smtClean="0"/>
              <a:t>car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slower</a:t>
            </a:r>
            <a:r>
              <a:rPr lang="it-IT" sz="3200" dirty="0" smtClean="0"/>
              <a:t> </a:t>
            </a:r>
            <a:r>
              <a:rPr lang="it-IT" sz="3200" dirty="0" err="1" smtClean="0"/>
              <a:t>than</a:t>
            </a:r>
            <a:r>
              <a:rPr lang="it-IT" sz="3200" dirty="0" smtClean="0"/>
              <a:t> Mercedes’</a:t>
            </a:r>
            <a:endParaRPr lang="it-IT" sz="32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11560" y="3645024"/>
            <a:ext cx="7848872" cy="224676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project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change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“</a:t>
            </a:r>
            <a:r>
              <a:rPr lang="it-IT" sz="2800" i="1" dirty="0" err="1" smtClean="0"/>
              <a:t>where</a:t>
            </a:r>
            <a:r>
              <a:rPr lang="it-IT" sz="2800" i="1" dirty="0" smtClean="0"/>
              <a:t> I </a:t>
            </a:r>
            <a:r>
              <a:rPr lang="it-IT" sz="2800" i="1" u="sng" dirty="0" err="1" smtClean="0"/>
              <a:t>feel</a:t>
            </a:r>
            <a:r>
              <a:rPr lang="it-IT" sz="2800" dirty="0" smtClean="0"/>
              <a:t>” </a:t>
            </a:r>
            <a:r>
              <a:rPr lang="it-IT" sz="2800" dirty="0" err="1" smtClean="0"/>
              <a:t>to</a:t>
            </a:r>
            <a:r>
              <a:rPr lang="it-IT" sz="2800" dirty="0" smtClean="0"/>
              <a:t> “</a:t>
            </a:r>
            <a:r>
              <a:rPr lang="it-IT" sz="2800" i="1" dirty="0" err="1" smtClean="0"/>
              <a:t>where</a:t>
            </a:r>
            <a:r>
              <a:rPr lang="it-IT" sz="2800" i="1" dirty="0" smtClean="0"/>
              <a:t> I </a:t>
            </a:r>
            <a:r>
              <a:rPr lang="it-IT" sz="2800" i="1" u="sng" dirty="0" err="1" smtClean="0"/>
              <a:t>know</a:t>
            </a:r>
            <a:r>
              <a:rPr lang="it-IT" sz="2800" dirty="0" smtClean="0"/>
              <a:t>”. </a:t>
            </a:r>
            <a:r>
              <a:rPr lang="it-IT" sz="2800" dirty="0" err="1" smtClean="0">
                <a:solidFill>
                  <a:srgbClr val="FF0000"/>
                </a:solidFill>
              </a:rPr>
              <a:t>How</a:t>
            </a:r>
            <a:r>
              <a:rPr lang="it-IT" sz="2800" dirty="0" smtClean="0"/>
              <a:t>?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a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 data </a:t>
            </a:r>
            <a:r>
              <a:rPr lang="it-IT" sz="2800" dirty="0" err="1" smtClean="0"/>
              <a:t>obtained</a:t>
            </a:r>
            <a:r>
              <a:rPr lang="it-IT" sz="2800" dirty="0" smtClean="0"/>
              <a:t> </a:t>
            </a:r>
            <a:r>
              <a:rPr lang="it-IT" sz="2800" dirty="0" err="1" smtClean="0"/>
              <a:t>after</a:t>
            </a:r>
            <a:r>
              <a:rPr lang="it-IT" sz="2800" dirty="0" smtClean="0"/>
              <a:t> </a:t>
            </a:r>
            <a:r>
              <a:rPr lang="it-IT" sz="2800" dirty="0" err="1" smtClean="0"/>
              <a:t>an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integration</a:t>
            </a:r>
            <a:r>
              <a:rPr lang="it-IT" sz="2800" dirty="0" smtClean="0"/>
              <a:t> </a:t>
            </a:r>
            <a:r>
              <a:rPr lang="it-IT" sz="2800" dirty="0" err="1" smtClean="0"/>
              <a:t>process</a:t>
            </a:r>
            <a:r>
              <a:rPr lang="it-IT" sz="2800" dirty="0" smtClean="0"/>
              <a:t>.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portion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focus on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1</a:t>
            </a:r>
          </a:p>
          <a:p>
            <a:pPr algn="ctr"/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wins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by</a:t>
            </a:r>
            <a:r>
              <a:rPr lang="it-IT" sz="2000" i="1" u="sng" dirty="0" smtClean="0"/>
              <a:t> Ferrari </a:t>
            </a:r>
            <a:r>
              <a:rPr lang="it-IT" sz="2000" i="1" u="sng" dirty="0" err="1" smtClean="0"/>
              <a:t>drivers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since</a:t>
            </a:r>
            <a:r>
              <a:rPr lang="it-IT" sz="2000" i="1" u="sng" dirty="0" smtClean="0"/>
              <a:t> the </a:t>
            </a:r>
            <a:r>
              <a:rPr lang="it-IT" sz="2000" i="1" u="sng" dirty="0" err="1" smtClean="0"/>
              <a:t>beginning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of</a:t>
            </a:r>
            <a:r>
              <a:rPr lang="it-IT" sz="2000" i="1" u="sng" dirty="0" smtClean="0"/>
              <a:t> F1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"1"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circuit</a:t>
            </a:r>
            <a:r>
              <a:rPr lang="it-IT" sz="2000" dirty="0" smtClean="0"/>
              <a:t>  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314096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2</a:t>
            </a:r>
          </a:p>
          <a:p>
            <a:pPr algn="ctr"/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wins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by</a:t>
            </a:r>
            <a:r>
              <a:rPr lang="it-IT" sz="2000" i="1" u="sng" dirty="0" smtClean="0"/>
              <a:t> Michael Schumacher </a:t>
            </a:r>
            <a:r>
              <a:rPr lang="it-IT" sz="2000" i="1" u="sng" dirty="0" err="1" smtClean="0"/>
              <a:t>when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was</a:t>
            </a:r>
            <a:r>
              <a:rPr lang="it-IT" sz="2000" i="1" u="sng" dirty="0" smtClean="0"/>
              <a:t> in Ferrari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"1" and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.name</a:t>
            </a:r>
            <a:r>
              <a:rPr lang="it-IT" sz="2000" dirty="0" smtClean="0"/>
              <a:t> = "Michael" and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= "Schumacher"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circuit</a:t>
            </a:r>
            <a:endParaRPr lang="it-IT" sz="2000" dirty="0" smtClean="0">
              <a:solidFill>
                <a:srgbClr val="FF0000"/>
              </a:solidFill>
            </a:endParaRP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3</a:t>
            </a:r>
          </a:p>
          <a:p>
            <a:pPr algn="ctr"/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DNF </a:t>
            </a:r>
            <a:r>
              <a:rPr lang="it-IT" sz="2000" i="1" u="sng" dirty="0" err="1" smtClean="0"/>
              <a:t>from</a:t>
            </a:r>
            <a:r>
              <a:rPr lang="it-IT" sz="2000" i="1" u="sng" dirty="0" smtClean="0"/>
              <a:t> Ferrari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MATCH</a:t>
            </a:r>
            <a:r>
              <a:rPr lang="it-IT" sz="2000" dirty="0" smtClean="0"/>
              <a:t> 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)-[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smtClean="0"/>
              <a:t>:</a:t>
            </a:r>
            <a:r>
              <a:rPr lang="it-IT" sz="2000" dirty="0" err="1" smtClean="0"/>
              <a:t>FINISHED_AS</a:t>
            </a:r>
            <a:r>
              <a:rPr lang="it-IT" sz="2000" dirty="0" smtClean="0"/>
              <a:t>]-&gt;(</a:t>
            </a:r>
            <a:r>
              <a:rPr lang="it-IT" sz="2000" dirty="0" smtClean="0">
                <a:solidFill>
                  <a:srgbClr val="FF0000"/>
                </a:solidFill>
              </a:rPr>
              <a:t>r</a:t>
            </a:r>
            <a:r>
              <a:rPr lang="it-IT" sz="2000" dirty="0" smtClean="0"/>
              <a:t>)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WHERE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.constructor</a:t>
            </a:r>
            <a:r>
              <a:rPr lang="it-IT" sz="2000" dirty="0" smtClean="0"/>
              <a:t> = "Ferrari" and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.position</a:t>
            </a:r>
            <a:r>
              <a:rPr lang="it-IT" sz="2000" dirty="0" smtClean="0"/>
              <a:t> = "\\N"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RETURN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.date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r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circuit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.name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>
                <a:solidFill>
                  <a:srgbClr val="FF0000"/>
                </a:solidFill>
              </a:rPr>
              <a:t>name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0000"/>
                </a:solidFill>
              </a:rPr>
              <a:t>vr</a:t>
            </a:r>
            <a:r>
              <a:rPr lang="it-IT" sz="2000" dirty="0" err="1" smtClean="0"/>
              <a:t>.status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smtClean="0">
                <a:solidFill>
                  <a:srgbClr val="FF0000"/>
                </a:solidFill>
              </a:rPr>
              <a:t>status</a:t>
            </a:r>
          </a:p>
          <a:p>
            <a:r>
              <a:rPr lang="it-IT" sz="2000" dirty="0" smtClean="0">
                <a:solidFill>
                  <a:srgbClr val="002060"/>
                </a:solidFill>
              </a:rPr>
              <a:t>ORDER BY </a:t>
            </a:r>
            <a:r>
              <a:rPr lang="it-IT" sz="2000" dirty="0" smtClean="0">
                <a:solidFill>
                  <a:srgbClr val="FF0000"/>
                </a:solidFill>
              </a:rPr>
              <a:t>date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3140968"/>
            <a:ext cx="7992888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4</a:t>
            </a:r>
          </a:p>
          <a:p>
            <a:pPr algn="ctr"/>
            <a:r>
              <a:rPr lang="en-US" sz="2000" i="1" u="sng" dirty="0" smtClean="0"/>
              <a:t>All Italian pilots who drove for Ferrari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MATCH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: Driver)-[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]-&gt;()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WHERE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r</a:t>
            </a:r>
            <a:r>
              <a:rPr lang="en-US" sz="2000" dirty="0" err="1" smtClean="0"/>
              <a:t>.constructor</a:t>
            </a:r>
            <a:r>
              <a:rPr lang="en-US" sz="2000" dirty="0" smtClean="0"/>
              <a:t> = "Ferrari" and </a:t>
            </a:r>
            <a:r>
              <a:rPr lang="en-US" sz="2000" dirty="0" err="1" smtClean="0">
                <a:solidFill>
                  <a:srgbClr val="FF0000"/>
                </a:solidFill>
              </a:rPr>
              <a:t>d</a:t>
            </a:r>
            <a:r>
              <a:rPr lang="en-US" sz="2000" dirty="0" err="1" smtClean="0"/>
              <a:t>.nationality</a:t>
            </a:r>
            <a:r>
              <a:rPr lang="en-US" sz="2000" dirty="0" smtClean="0"/>
              <a:t> = "Italian"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RETURN DISTINCT </a:t>
            </a:r>
            <a:r>
              <a:rPr lang="en-US" sz="2000" dirty="0" err="1" smtClean="0">
                <a:solidFill>
                  <a:srgbClr val="FF0000"/>
                </a:solidFill>
              </a:rPr>
              <a:t>d</a:t>
            </a:r>
            <a:r>
              <a:rPr lang="en-US" sz="2000" dirty="0" err="1" smtClean="0"/>
              <a:t>.surname</a:t>
            </a:r>
            <a:r>
              <a:rPr lang="en-US" sz="2000" dirty="0" smtClean="0"/>
              <a:t> as </a:t>
            </a:r>
            <a:r>
              <a:rPr lang="en-US" sz="2000" dirty="0" smtClean="0">
                <a:solidFill>
                  <a:srgbClr val="FF0000"/>
                </a:solidFill>
              </a:rPr>
              <a:t>surname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.name as </a:t>
            </a:r>
            <a:r>
              <a:rPr lang="en-US" sz="2000" dirty="0" smtClean="0">
                <a:solidFill>
                  <a:srgbClr val="FF0000"/>
                </a:solidFill>
              </a:rPr>
              <a:t>name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412776"/>
            <a:ext cx="7992888" cy="267765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5</a:t>
            </a:r>
          </a:p>
          <a:p>
            <a:pPr algn="ctr"/>
            <a:r>
              <a:rPr lang="it-IT" sz="2000" i="1" u="sng" dirty="0" err="1" smtClean="0"/>
              <a:t>All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races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by</a:t>
            </a:r>
            <a:r>
              <a:rPr lang="it-IT" sz="2000" i="1" u="sng" dirty="0" smtClean="0"/>
              <a:t> Michael Schumacher </a:t>
            </a:r>
            <a:r>
              <a:rPr lang="it-IT" sz="2000" i="1" u="sng" dirty="0" err="1" smtClean="0"/>
              <a:t>where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both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took</a:t>
            </a:r>
            <a:r>
              <a:rPr lang="it-IT" sz="2000" i="1" u="sng" dirty="0" smtClean="0"/>
              <a:t> pole position and </a:t>
            </a:r>
            <a:r>
              <a:rPr lang="it-IT" sz="2000" i="1" u="sng" dirty="0" err="1" smtClean="0"/>
              <a:t>won</a:t>
            </a:r>
            <a:r>
              <a:rPr lang="it-IT" sz="2000" i="1" u="sng" dirty="0" smtClean="0"/>
              <a:t>, </a:t>
            </a:r>
            <a:r>
              <a:rPr lang="it-IT" sz="2000" i="1" u="sng" dirty="0" err="1" smtClean="0"/>
              <a:t>when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he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was</a:t>
            </a:r>
            <a:r>
              <a:rPr lang="it-IT" sz="2000" i="1" u="sng" dirty="0" smtClean="0"/>
              <a:t> in Ferrari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MATCH 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)-[</a:t>
            </a:r>
            <a:r>
              <a:rPr lang="en-US" sz="2000" dirty="0" err="1" smtClean="0">
                <a:solidFill>
                  <a:srgbClr val="FF0000"/>
                </a:solidFill>
              </a:rPr>
              <a:t>vr</a:t>
            </a:r>
            <a:r>
              <a:rPr lang="en-US" sz="2000" dirty="0" err="1" smtClean="0"/>
              <a:t>:FINISHED_AS</a:t>
            </a:r>
            <a:r>
              <a:rPr lang="en-US" sz="2000" dirty="0" smtClean="0"/>
              <a:t>]-&gt;(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)&lt;-[</a:t>
            </a:r>
            <a:r>
              <a:rPr lang="en-US" sz="2000" dirty="0" err="1" smtClean="0">
                <a:solidFill>
                  <a:srgbClr val="FF0000"/>
                </a:solidFill>
              </a:rPr>
              <a:t>qa</a:t>
            </a:r>
            <a:r>
              <a:rPr lang="en-US" sz="2000" dirty="0" err="1" smtClean="0"/>
              <a:t>:QUALIFIED_AS</a:t>
            </a:r>
            <a:r>
              <a:rPr lang="en-US" sz="2000" dirty="0" smtClean="0"/>
              <a:t>]-(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WHERE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vr</a:t>
            </a:r>
            <a:r>
              <a:rPr lang="en-US" sz="2000" dirty="0" err="1" smtClean="0"/>
              <a:t>.constructor</a:t>
            </a:r>
            <a:r>
              <a:rPr lang="en-US" sz="2000" dirty="0" smtClean="0"/>
              <a:t> = "Ferrari" and </a:t>
            </a:r>
            <a:r>
              <a:rPr lang="en-US" sz="2000" dirty="0" err="1" smtClean="0">
                <a:solidFill>
                  <a:srgbClr val="FF0000"/>
                </a:solidFill>
              </a:rPr>
              <a:t>vr</a:t>
            </a:r>
            <a:r>
              <a:rPr lang="en-US" sz="2000" dirty="0" err="1" smtClean="0"/>
              <a:t>.position</a:t>
            </a:r>
            <a:r>
              <a:rPr lang="en-US" sz="2000" dirty="0" smtClean="0"/>
              <a:t> = "1" and 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.name = "Michael" and </a:t>
            </a:r>
            <a:r>
              <a:rPr lang="en-US" sz="2000" dirty="0" err="1" smtClean="0">
                <a:solidFill>
                  <a:srgbClr val="FF0000"/>
                </a:solidFill>
              </a:rPr>
              <a:t>d</a:t>
            </a:r>
            <a:r>
              <a:rPr lang="en-US" sz="2000" dirty="0" err="1" smtClean="0"/>
              <a:t>.surname</a:t>
            </a:r>
            <a:r>
              <a:rPr lang="en-US" sz="2000" dirty="0" smtClean="0"/>
              <a:t> = "Schumacher" and </a:t>
            </a:r>
            <a:r>
              <a:rPr lang="en-US" sz="2000" dirty="0" err="1" smtClean="0">
                <a:solidFill>
                  <a:srgbClr val="FF0000"/>
                </a:solidFill>
              </a:rPr>
              <a:t>qa</a:t>
            </a:r>
            <a:r>
              <a:rPr lang="en-US" sz="2000" dirty="0" err="1" smtClean="0"/>
              <a:t>.position</a:t>
            </a:r>
            <a:r>
              <a:rPr lang="en-US" sz="2000" dirty="0" smtClean="0"/>
              <a:t> = "1"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RETURN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r</a:t>
            </a:r>
            <a:r>
              <a:rPr lang="en-US" sz="2000" dirty="0" err="1" smtClean="0"/>
              <a:t>.date</a:t>
            </a:r>
            <a:r>
              <a:rPr lang="en-US" sz="2000" dirty="0" smtClean="0"/>
              <a:t> as </a:t>
            </a:r>
            <a:r>
              <a:rPr lang="en-US" sz="2000" dirty="0" smtClean="0">
                <a:solidFill>
                  <a:srgbClr val="FF0000"/>
                </a:solidFill>
              </a:rPr>
              <a:t>date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.name as circuit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ORDER BY </a:t>
            </a:r>
            <a:r>
              <a:rPr lang="en-US" sz="2000" dirty="0" smtClean="0">
                <a:solidFill>
                  <a:srgbClr val="FF0000"/>
                </a:solidFill>
              </a:rPr>
              <a:t>date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412776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QUERY 6</a:t>
            </a:r>
          </a:p>
          <a:p>
            <a:pPr algn="ctr"/>
            <a:r>
              <a:rPr lang="it-IT" sz="2000" i="1" u="sng" dirty="0" err="1" smtClean="0"/>
              <a:t>Fastest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qualifying</a:t>
            </a:r>
            <a:r>
              <a:rPr lang="it-IT" sz="2000" i="1" u="sng" dirty="0" smtClean="0"/>
              <a:t> </a:t>
            </a:r>
            <a:r>
              <a:rPr lang="it-IT" sz="2000" i="1" u="sng" dirty="0" err="1" smtClean="0"/>
              <a:t>lap</a:t>
            </a:r>
            <a:r>
              <a:rPr lang="it-IT" sz="2000" i="1" u="sng" dirty="0" smtClean="0"/>
              <a:t> at Monza </a:t>
            </a:r>
            <a:r>
              <a:rPr lang="it-IT" sz="2000" i="1" u="sng" dirty="0" err="1" smtClean="0"/>
              <a:t>by</a:t>
            </a:r>
            <a:r>
              <a:rPr lang="it-IT" sz="2000" i="1" u="sng" dirty="0" smtClean="0"/>
              <a:t> a Ferrari driver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MATCH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)-[</a:t>
            </a:r>
            <a:r>
              <a:rPr lang="en-US" sz="2000" dirty="0" err="1" smtClean="0">
                <a:solidFill>
                  <a:srgbClr val="FF0000"/>
                </a:solidFill>
              </a:rPr>
              <a:t>qa</a:t>
            </a:r>
            <a:r>
              <a:rPr lang="en-US" sz="2000" dirty="0" err="1" smtClean="0"/>
              <a:t>:QUALIFIED_AS</a:t>
            </a:r>
            <a:r>
              <a:rPr lang="en-US" sz="2000" dirty="0" smtClean="0"/>
              <a:t>]-&gt;(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)-[:HELD_IN]-&gt;(</a:t>
            </a:r>
            <a:r>
              <a:rPr lang="en-US" sz="2000" dirty="0" smtClean="0">
                <a:solidFill>
                  <a:srgbClr val="FF0000"/>
                </a:solidFill>
              </a:rPr>
              <a:t>c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WHERE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qa</a:t>
            </a:r>
            <a:r>
              <a:rPr lang="en-US" sz="2000" dirty="0" err="1" smtClean="0"/>
              <a:t>.constructor</a:t>
            </a:r>
            <a:r>
              <a:rPr lang="en-US" sz="2000" dirty="0" smtClean="0"/>
              <a:t> = "Ferrari" and </a:t>
            </a:r>
            <a:r>
              <a:rPr lang="en-US" sz="2000" dirty="0" smtClean="0">
                <a:solidFill>
                  <a:srgbClr val="FF0000"/>
                </a:solidFill>
              </a:rPr>
              <a:t>c</a:t>
            </a:r>
            <a:r>
              <a:rPr lang="en-US" sz="2000" dirty="0" smtClean="0"/>
              <a:t>.name = "</a:t>
            </a:r>
            <a:r>
              <a:rPr lang="en-US" sz="2000" dirty="0" err="1" smtClean="0"/>
              <a:t>Autodromo</a:t>
            </a:r>
            <a:r>
              <a:rPr lang="en-US" sz="2000" dirty="0" smtClean="0"/>
              <a:t> </a:t>
            </a:r>
            <a:r>
              <a:rPr lang="en-US" sz="2000" dirty="0" err="1" smtClean="0"/>
              <a:t>Nazionale</a:t>
            </a:r>
            <a:r>
              <a:rPr lang="en-US" sz="2000" dirty="0" smtClean="0"/>
              <a:t> </a:t>
            </a:r>
            <a:r>
              <a:rPr lang="en-US" sz="2000" dirty="0" err="1" smtClean="0"/>
              <a:t>di</a:t>
            </a:r>
            <a:r>
              <a:rPr lang="en-US" sz="2000" dirty="0" smtClean="0"/>
              <a:t> Monza"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WITH</a:t>
            </a:r>
            <a:r>
              <a:rPr lang="en-US" sz="2000" dirty="0" smtClean="0"/>
              <a:t> min(</a:t>
            </a:r>
            <a:r>
              <a:rPr lang="en-US" sz="2000" dirty="0" smtClean="0">
                <a:solidFill>
                  <a:srgbClr val="FF0000"/>
                </a:solidFill>
              </a:rPr>
              <a:t>qa</a:t>
            </a:r>
            <a:r>
              <a:rPr lang="en-US" sz="2000" dirty="0" smtClean="0"/>
              <a:t>.q3) as </a:t>
            </a:r>
            <a:r>
              <a:rPr lang="en-US" sz="2000" dirty="0" err="1" smtClean="0">
                <a:solidFill>
                  <a:srgbClr val="FF0000"/>
                </a:solidFill>
              </a:rPr>
              <a:t>fastest_qualify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002060"/>
                </a:solidFill>
              </a:rPr>
              <a:t>MATCH</a:t>
            </a:r>
            <a:r>
              <a:rPr lang="en-US" sz="2000" dirty="0" smtClean="0"/>
              <a:t> (</a:t>
            </a:r>
            <a:r>
              <a:rPr lang="en-US" sz="2000" dirty="0" smtClean="0">
                <a:solidFill>
                  <a:srgbClr val="FF0000"/>
                </a:solidFill>
              </a:rPr>
              <a:t>d</a:t>
            </a:r>
            <a:r>
              <a:rPr lang="en-US" sz="2000" dirty="0" smtClean="0"/>
              <a:t>)-[</a:t>
            </a:r>
            <a:r>
              <a:rPr lang="en-US" sz="2000" dirty="0" err="1" smtClean="0">
                <a:solidFill>
                  <a:srgbClr val="FF0000"/>
                </a:solidFill>
              </a:rPr>
              <a:t>qa</a:t>
            </a:r>
            <a:r>
              <a:rPr lang="en-US" sz="2000" dirty="0" err="1" smtClean="0"/>
              <a:t>:QUALIFIED_AS</a:t>
            </a:r>
            <a:r>
              <a:rPr lang="en-US" sz="2000" dirty="0" smtClean="0"/>
              <a:t>]-&gt;(</a:t>
            </a:r>
            <a:r>
              <a:rPr lang="en-US" sz="2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WHERE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qa</a:t>
            </a:r>
            <a:r>
              <a:rPr lang="en-US" sz="2000" dirty="0" smtClean="0"/>
              <a:t>.q3 = </a:t>
            </a:r>
            <a:r>
              <a:rPr lang="en-US" sz="2000" dirty="0" err="1" smtClean="0">
                <a:solidFill>
                  <a:srgbClr val="FF0000"/>
                </a:solidFill>
              </a:rPr>
              <a:t>fastest_qualif</a:t>
            </a:r>
            <a:r>
              <a:rPr lang="en-US" sz="2000" dirty="0" err="1" smtClean="0"/>
              <a:t>y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002060"/>
                </a:solidFill>
              </a:rPr>
              <a:t>RETURN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</a:t>
            </a:r>
            <a:r>
              <a:rPr lang="en-US" sz="2000" dirty="0" err="1" smtClean="0"/>
              <a:t>.surname</a:t>
            </a:r>
            <a:r>
              <a:rPr lang="en-US" sz="2000" dirty="0" smtClean="0"/>
              <a:t> as </a:t>
            </a:r>
            <a:r>
              <a:rPr lang="en-US" sz="2000" dirty="0" smtClean="0">
                <a:solidFill>
                  <a:srgbClr val="FF0000"/>
                </a:solidFill>
              </a:rPr>
              <a:t>surname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fastest_qualify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rgbClr val="FF0000"/>
                </a:solidFill>
              </a:rPr>
              <a:t>r</a:t>
            </a:r>
            <a:r>
              <a:rPr lang="en-US" sz="2000" dirty="0" err="1" smtClean="0"/>
              <a:t>.date</a:t>
            </a:r>
            <a:r>
              <a:rPr lang="en-US" sz="2000" dirty="0" smtClean="0"/>
              <a:t> as </a:t>
            </a:r>
            <a:r>
              <a:rPr lang="en-US" sz="2000" dirty="0" smtClean="0">
                <a:solidFill>
                  <a:srgbClr val="FF0000"/>
                </a:solidFill>
              </a:rPr>
              <a:t>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INDEX CREATION</a:t>
            </a:r>
            <a:endParaRPr lang="it-IT" sz="2000" i="1" u="sng" dirty="0" smtClean="0"/>
          </a:p>
          <a:p>
            <a:r>
              <a:rPr lang="it-IT" sz="2000" dirty="0" smtClean="0">
                <a:solidFill>
                  <a:srgbClr val="002060"/>
                </a:solidFill>
              </a:rPr>
              <a:t>CREATE INDEX FOR 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0000"/>
                </a:solidFill>
              </a:rPr>
              <a:t>d</a:t>
            </a:r>
            <a:r>
              <a:rPr lang="it-IT" sz="2000" dirty="0" smtClean="0"/>
              <a:t>: Driver) </a:t>
            </a:r>
            <a:r>
              <a:rPr lang="it-IT" sz="2000" dirty="0" smtClean="0">
                <a:solidFill>
                  <a:srgbClr val="002060"/>
                </a:solidFill>
              </a:rPr>
              <a:t>ON</a:t>
            </a:r>
            <a:r>
              <a:rPr lang="it-IT" sz="2000" dirty="0" smtClean="0"/>
              <a:t> (</a:t>
            </a:r>
            <a:r>
              <a:rPr lang="it-IT" sz="2000" dirty="0" err="1" smtClean="0">
                <a:solidFill>
                  <a:srgbClr val="FF0000"/>
                </a:solidFill>
              </a:rPr>
              <a:t>d</a:t>
            </a:r>
            <a:r>
              <a:rPr lang="it-IT" sz="2000" dirty="0" err="1" smtClean="0"/>
              <a:t>.surname</a:t>
            </a:r>
            <a:r>
              <a:rPr lang="it-IT" sz="2000" dirty="0" smtClean="0"/>
              <a:t>)</a:t>
            </a:r>
          </a:p>
        </p:txBody>
      </p:sp>
      <p:pic>
        <p:nvPicPr>
          <p:cNvPr id="5" name="Immagine 4" descr="index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2636912"/>
            <a:ext cx="7677155" cy="504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magine 7" descr="indexTim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4365104"/>
            <a:ext cx="7632848" cy="5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sellaDiTesto 9"/>
          <p:cNvSpPr txBox="1"/>
          <p:nvPr/>
        </p:nvSpPr>
        <p:spPr>
          <a:xfrm>
            <a:off x="755576" y="1628800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Time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answer</a:t>
            </a:r>
            <a:r>
              <a:rPr lang="it-IT" sz="2800" dirty="0" smtClean="0"/>
              <a:t> the “</a:t>
            </a:r>
            <a:r>
              <a:rPr lang="it-IT" sz="2800" dirty="0" err="1" smtClean="0"/>
              <a:t>All</a:t>
            </a:r>
            <a:r>
              <a:rPr lang="it-IT" sz="2800" dirty="0" smtClean="0"/>
              <a:t> Ferrari </a:t>
            </a:r>
            <a:r>
              <a:rPr lang="it-IT" sz="2800" dirty="0" err="1" smtClean="0"/>
              <a:t>wins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Michael Schumacher” </a:t>
            </a:r>
            <a:r>
              <a:rPr lang="it-IT" sz="2800" dirty="0" err="1" smtClean="0"/>
              <a:t>query</a:t>
            </a:r>
            <a:r>
              <a:rPr lang="it-IT" sz="2800" dirty="0" smtClean="0"/>
              <a:t> </a:t>
            </a:r>
            <a:r>
              <a:rPr lang="it-IT" sz="2800" dirty="0" err="1" smtClean="0"/>
              <a:t>before</a:t>
            </a:r>
            <a:r>
              <a:rPr lang="it-IT" sz="2800" dirty="0" smtClean="0"/>
              <a:t> the </a:t>
            </a:r>
            <a:r>
              <a:rPr lang="it-IT" sz="2800" dirty="0" err="1" smtClean="0"/>
              <a:t>index</a:t>
            </a:r>
            <a:r>
              <a:rPr lang="it-IT" sz="2800" dirty="0" smtClean="0"/>
              <a:t>: </a:t>
            </a:r>
            <a:endParaRPr lang="it-IT" sz="2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755576" y="3717032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Same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,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after</a:t>
            </a:r>
            <a:r>
              <a:rPr lang="it-IT" sz="2800" dirty="0" smtClean="0"/>
              <a:t> the </a:t>
            </a:r>
            <a:r>
              <a:rPr lang="it-IT" sz="2800" dirty="0" err="1" smtClean="0"/>
              <a:t>index</a:t>
            </a:r>
            <a:r>
              <a:rPr lang="it-IT" sz="2800" dirty="0" smtClean="0"/>
              <a:t>: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275856" y="33265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REFERENCES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3568" y="1340768"/>
            <a:ext cx="7128792" cy="397031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Kaggle</a:t>
            </a:r>
            <a:r>
              <a:rPr lang="it-IT" sz="2800" dirty="0" smtClean="0"/>
              <a:t> F1 </a:t>
            </a:r>
            <a:r>
              <a:rPr lang="it-IT" sz="2800" dirty="0" err="1" smtClean="0"/>
              <a:t>Dataset</a:t>
            </a:r>
            <a:r>
              <a:rPr lang="it-IT" sz="2800" dirty="0" smtClean="0"/>
              <a:t>: </a:t>
            </a:r>
            <a:r>
              <a:rPr lang="it-IT" sz="2800" dirty="0" smtClean="0">
                <a:hlinkClick r:id="rId2"/>
              </a:rPr>
              <a:t>https://www.kaggle.com/rohanrao/formula-1-world-championship-1950-2020</a:t>
            </a:r>
            <a:r>
              <a:rPr lang="it-IT" sz="2800" dirty="0" smtClean="0"/>
              <a:t> </a:t>
            </a:r>
          </a:p>
          <a:p>
            <a:pPr>
              <a:buFontTx/>
              <a:buChar char="-"/>
            </a:pPr>
            <a:endParaRPr lang="it-IT" sz="2800" dirty="0" smtClean="0"/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Talend</a:t>
            </a:r>
            <a:r>
              <a:rPr lang="it-IT" sz="2800" dirty="0" smtClean="0"/>
              <a:t> Website: </a:t>
            </a:r>
            <a:br>
              <a:rPr lang="it-IT" sz="2800" dirty="0" smtClean="0"/>
            </a:br>
            <a:r>
              <a:rPr lang="it-IT" sz="2800" dirty="0" smtClean="0">
                <a:hlinkClick r:id="rId3"/>
              </a:rPr>
              <a:t>https://www.talend.com/</a:t>
            </a:r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dirty="0" smtClean="0"/>
              <a:t>• Neo4j Website: </a:t>
            </a:r>
            <a:br>
              <a:rPr lang="it-IT" sz="2800" dirty="0" smtClean="0"/>
            </a:br>
            <a:r>
              <a:rPr lang="it-IT" sz="2800" dirty="0" smtClean="0">
                <a:hlinkClick r:id="rId4"/>
              </a:rPr>
              <a:t>https://neo4j.com/</a:t>
            </a:r>
            <a:endParaRPr lang="it-IT" sz="2800" dirty="0" smtClean="0"/>
          </a:p>
        </p:txBody>
      </p:sp>
      <p:sp>
        <p:nvSpPr>
          <p:cNvPr id="9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/>
              <a:t>• </a:t>
            </a:r>
            <a:r>
              <a:rPr lang="it-IT" sz="3200" dirty="0" err="1" smtClean="0"/>
              <a:t>My</a:t>
            </a:r>
            <a:r>
              <a:rPr lang="it-IT" sz="3200" dirty="0" smtClean="0"/>
              <a:t> </a:t>
            </a:r>
            <a:r>
              <a:rPr lang="it-IT" sz="3200" dirty="0" err="1" smtClean="0"/>
              <a:t>instruments</a:t>
            </a:r>
            <a:r>
              <a:rPr lang="it-IT" sz="3200" dirty="0" smtClean="0"/>
              <a:t> </a:t>
            </a:r>
            <a:r>
              <a:rPr lang="it-IT" sz="3200" dirty="0" err="1" smtClean="0"/>
              <a:t>for</a:t>
            </a:r>
            <a:r>
              <a:rPr lang="it-IT" sz="3200" dirty="0" smtClean="0"/>
              <a:t>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portion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be</a:t>
            </a:r>
            <a:r>
              <a:rPr lang="it-IT" sz="3200" dirty="0" smtClean="0"/>
              <a:t>: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cxnSp>
        <p:nvCxnSpPr>
          <p:cNvPr id="7" name="Connettore 1 6"/>
          <p:cNvCxnSpPr/>
          <p:nvPr/>
        </p:nvCxnSpPr>
        <p:spPr>
          <a:xfrm flipV="1">
            <a:off x="2411760" y="1052736"/>
            <a:ext cx="3672408" cy="475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 descr="talend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8298" y="4077072"/>
            <a:ext cx="2512909" cy="13103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14" name="CasellaDiTesto 13"/>
          <p:cNvSpPr txBox="1"/>
          <p:nvPr/>
        </p:nvSpPr>
        <p:spPr>
          <a:xfrm>
            <a:off x="755576" y="3284984"/>
            <a:ext cx="2016224" cy="175432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series</a:t>
            </a:r>
            <a:r>
              <a:rPr lang="it-IT" dirty="0" smtClean="0"/>
              <a:t> </a:t>
            </a:r>
            <a:r>
              <a:rPr lang="it-IT" dirty="0" err="1" smtClean="0"/>
              <a:t>of</a:t>
            </a:r>
            <a:r>
              <a:rPr lang="it-IT" dirty="0" smtClean="0"/>
              <a:t> .</a:t>
            </a:r>
            <a:r>
              <a:rPr lang="it-IT" dirty="0" err="1" smtClean="0"/>
              <a:t>csv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containing</a:t>
            </a:r>
            <a:r>
              <a:rPr lang="it-IT" dirty="0" smtClean="0"/>
              <a:t> F1 </a:t>
            </a:r>
            <a:r>
              <a:rPr lang="it-IT" dirty="0" err="1" smtClean="0"/>
              <a:t>stats</a:t>
            </a:r>
            <a:r>
              <a:rPr lang="it-IT" dirty="0" smtClean="0"/>
              <a:t> </a:t>
            </a:r>
            <a:r>
              <a:rPr lang="it-IT" dirty="0" err="1" smtClean="0"/>
              <a:t>obtained</a:t>
            </a:r>
            <a:r>
              <a:rPr lang="it-IT" dirty="0" smtClean="0"/>
              <a:t>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integrating</a:t>
            </a:r>
            <a:r>
              <a:rPr lang="it-IT" dirty="0" smtClean="0"/>
              <a:t> </a:t>
            </a:r>
            <a:r>
              <a:rPr lang="it-IT" dirty="0" err="1" smtClean="0"/>
              <a:t>various</a:t>
            </a:r>
            <a:r>
              <a:rPr lang="it-IT" dirty="0" smtClean="0"/>
              <a:t> </a:t>
            </a:r>
            <a:r>
              <a:rPr lang="it-IT" dirty="0" err="1" smtClean="0"/>
              <a:t>sources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with</a:t>
            </a:r>
            <a:r>
              <a:rPr lang="it-IT" dirty="0" smtClean="0"/>
              <a:t> </a:t>
            </a:r>
            <a:r>
              <a:rPr lang="it-IT" dirty="0" err="1" smtClean="0"/>
              <a:t>Talend</a:t>
            </a:r>
            <a:endParaRPr lang="it-IT" dirty="0" smtClean="0"/>
          </a:p>
        </p:txBody>
      </p:sp>
      <p:sp>
        <p:nvSpPr>
          <p:cNvPr id="15" name="CasellaDiTesto 14"/>
          <p:cNvSpPr txBox="1"/>
          <p:nvPr/>
        </p:nvSpPr>
        <p:spPr>
          <a:xfrm>
            <a:off x="5148064" y="3068960"/>
            <a:ext cx="3600400" cy="9233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Neo4j: a software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lets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create a </a:t>
            </a:r>
            <a:r>
              <a:rPr lang="it-IT" dirty="0" err="1" smtClean="0"/>
              <a:t>graph</a:t>
            </a:r>
            <a:r>
              <a:rPr lang="it-IT" dirty="0" smtClean="0"/>
              <a:t> database and </a:t>
            </a:r>
            <a:r>
              <a:rPr lang="it-IT" dirty="0" err="1" smtClean="0"/>
              <a:t>query</a:t>
            </a:r>
            <a:r>
              <a:rPr lang="it-IT" dirty="0" smtClean="0"/>
              <a:t> the data inside </a:t>
            </a:r>
            <a:r>
              <a:rPr lang="it-IT" dirty="0" err="1" smtClean="0"/>
              <a:t>it</a:t>
            </a:r>
            <a:endParaRPr lang="it-IT" dirty="0" smtClean="0"/>
          </a:p>
        </p:txBody>
      </p:sp>
      <p:pic>
        <p:nvPicPr>
          <p:cNvPr id="9" name="Immagine 8" descr="talendcsvfil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227" y="1628800"/>
            <a:ext cx="1290159" cy="1612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A </a:t>
            </a:r>
            <a:r>
              <a:rPr lang="it-IT" sz="3600" dirty="0" err="1" smtClean="0">
                <a:solidFill>
                  <a:srgbClr val="FF0000"/>
                </a:solidFill>
              </a:rPr>
              <a:t>brief</a:t>
            </a:r>
            <a:r>
              <a:rPr lang="it-IT" sz="3600" dirty="0" smtClean="0">
                <a:solidFill>
                  <a:srgbClr val="FF0000"/>
                </a:solidFill>
              </a:rPr>
              <a:t> </a:t>
            </a:r>
            <a:r>
              <a:rPr lang="it-IT" sz="3600" dirty="0" err="1" smtClean="0">
                <a:solidFill>
                  <a:srgbClr val="FF0000"/>
                </a:solidFill>
              </a:rPr>
              <a:t>overview</a:t>
            </a:r>
            <a:r>
              <a:rPr lang="it-IT" sz="3600" dirty="0" smtClean="0">
                <a:solidFill>
                  <a:srgbClr val="FF0000"/>
                </a:solidFill>
              </a:rPr>
              <a:t> on Neo4j  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11560" y="1052736"/>
            <a:ext cx="7776864" cy="4832092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Property-graph</a:t>
            </a:r>
            <a:r>
              <a:rPr lang="it-IT" sz="2800" dirty="0" smtClean="0"/>
              <a:t> database</a:t>
            </a:r>
            <a:br>
              <a:rPr lang="it-IT" sz="2800" dirty="0" smtClean="0"/>
            </a:br>
            <a:r>
              <a:rPr lang="it-IT" sz="2800" dirty="0" smtClean="0"/>
              <a:t>• </a:t>
            </a:r>
            <a:r>
              <a:rPr lang="it-IT" sz="2800" dirty="0" err="1" smtClean="0"/>
              <a:t>Written</a:t>
            </a:r>
            <a:r>
              <a:rPr lang="it-IT" sz="2800" dirty="0" smtClean="0"/>
              <a:t> in Java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Available</a:t>
            </a:r>
            <a:r>
              <a:rPr lang="it-IT" sz="2800" dirty="0" smtClean="0"/>
              <a:t> in </a:t>
            </a:r>
            <a:r>
              <a:rPr lang="it-IT" sz="2800" dirty="0" err="1" smtClean="0"/>
              <a:t>two</a:t>
            </a:r>
            <a:r>
              <a:rPr lang="it-IT" sz="2800" dirty="0" smtClean="0"/>
              <a:t> </a:t>
            </a:r>
            <a:r>
              <a:rPr lang="it-IT" sz="2800" dirty="0" err="1" smtClean="0"/>
              <a:t>versions</a:t>
            </a:r>
            <a:r>
              <a:rPr lang="it-IT" sz="2800" dirty="0" smtClean="0"/>
              <a:t>: server and desktop</a:t>
            </a:r>
            <a:br>
              <a:rPr lang="it-IT" sz="2800" dirty="0" smtClean="0"/>
            </a:br>
            <a:r>
              <a:rPr lang="it-IT" sz="2800" dirty="0" smtClean="0"/>
              <a:t>• Desktop </a:t>
            </a:r>
            <a:r>
              <a:rPr lang="it-IT" sz="2800" dirty="0" err="1" smtClean="0"/>
              <a:t>version</a:t>
            </a:r>
            <a:r>
              <a:rPr lang="it-IT" sz="2800" dirty="0" smtClean="0"/>
              <a:t> </a:t>
            </a:r>
            <a:r>
              <a:rPr lang="it-IT" sz="2800" dirty="0" err="1" smtClean="0"/>
              <a:t>uses</a:t>
            </a:r>
            <a:r>
              <a:rPr lang="it-IT" sz="2800" dirty="0" smtClean="0"/>
              <a:t> JVM, server </a:t>
            </a:r>
            <a:r>
              <a:rPr lang="it-IT" sz="2800" dirty="0" err="1" smtClean="0"/>
              <a:t>version</a:t>
            </a:r>
            <a:r>
              <a:rPr lang="it-IT" sz="2800" dirty="0" smtClean="0"/>
              <a:t> can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accessed</a:t>
            </a:r>
            <a:r>
              <a:rPr lang="it-IT" sz="2800" dirty="0" smtClean="0"/>
              <a:t> </a:t>
            </a:r>
            <a:r>
              <a:rPr lang="it-IT" sz="2800" dirty="0" err="1" smtClean="0"/>
              <a:t>through</a:t>
            </a:r>
            <a:r>
              <a:rPr lang="it-IT" sz="2800" dirty="0" smtClean="0"/>
              <a:t> REST </a:t>
            </a:r>
            <a:r>
              <a:rPr lang="it-IT" sz="2800" dirty="0" err="1" smtClean="0"/>
              <a:t>operations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• </a:t>
            </a:r>
            <a:r>
              <a:rPr lang="it-IT" sz="2800" dirty="0" err="1" smtClean="0"/>
              <a:t>Useful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</a:t>
            </a:r>
            <a:r>
              <a:rPr lang="it-IT" sz="2800" dirty="0" err="1" smtClean="0"/>
              <a:t>querying</a:t>
            </a:r>
            <a:r>
              <a:rPr lang="it-IT" sz="2800" dirty="0" smtClean="0"/>
              <a:t> </a:t>
            </a:r>
            <a:r>
              <a:rPr lang="it-IT" sz="2800" dirty="0" err="1" smtClean="0"/>
              <a:t>thanks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its</a:t>
            </a:r>
            <a:r>
              <a:rPr lang="it-IT" sz="2800" dirty="0" smtClean="0"/>
              <a:t> </a:t>
            </a:r>
            <a:r>
              <a:rPr lang="it-IT" sz="2800" dirty="0" err="1" smtClean="0"/>
              <a:t>Cypher</a:t>
            </a:r>
            <a:r>
              <a:rPr lang="it-IT" sz="2800" dirty="0" smtClean="0"/>
              <a:t> </a:t>
            </a:r>
            <a:r>
              <a:rPr lang="it-IT" sz="2800" dirty="0" err="1" smtClean="0"/>
              <a:t>language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• </a:t>
            </a:r>
            <a:r>
              <a:rPr lang="it-IT" sz="2800" dirty="0" err="1" smtClean="0"/>
              <a:t>Sharding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: the </a:t>
            </a:r>
            <a:r>
              <a:rPr lang="it-IT" sz="2800" dirty="0" err="1" smtClean="0"/>
              <a:t>entire</a:t>
            </a:r>
            <a:r>
              <a:rPr lang="it-IT" sz="2800" dirty="0" smtClean="0"/>
              <a:t> </a:t>
            </a:r>
            <a:r>
              <a:rPr lang="it-IT" sz="2800" dirty="0" err="1" smtClean="0"/>
              <a:t>graph</a:t>
            </a:r>
            <a:r>
              <a:rPr lang="it-IT" sz="2800" dirty="0" smtClean="0"/>
              <a:t> </a:t>
            </a:r>
            <a:r>
              <a:rPr lang="it-IT" sz="2800" dirty="0" err="1" smtClean="0"/>
              <a:t>must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saved</a:t>
            </a:r>
            <a:r>
              <a:rPr lang="it-IT" sz="2800" dirty="0" smtClean="0"/>
              <a:t> inside a </a:t>
            </a:r>
            <a:r>
              <a:rPr lang="it-IT" sz="2800" dirty="0" err="1" smtClean="0"/>
              <a:t>machine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• </a:t>
            </a:r>
            <a:r>
              <a:rPr lang="it-IT" sz="2800" dirty="0" err="1" smtClean="0"/>
              <a:t>However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supports</a:t>
            </a:r>
            <a:r>
              <a:rPr lang="it-IT" sz="2800" dirty="0" smtClean="0"/>
              <a:t> </a:t>
            </a:r>
            <a:r>
              <a:rPr lang="it-IT" sz="2800" dirty="0" err="1" smtClean="0"/>
              <a:t>primary-secondaries</a:t>
            </a:r>
            <a:r>
              <a:rPr lang="it-IT" sz="2800" dirty="0" smtClean="0"/>
              <a:t> </a:t>
            </a:r>
            <a:r>
              <a:rPr lang="it-IT" sz="2800" dirty="0" err="1" smtClean="0"/>
              <a:t>architectures</a:t>
            </a:r>
            <a:endParaRPr lang="it-IT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1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331640" y="2708920"/>
            <a:ext cx="6696744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Are </a:t>
            </a:r>
            <a:r>
              <a:rPr lang="it-IT" sz="4400" dirty="0" err="1" smtClean="0"/>
              <a:t>our</a:t>
            </a:r>
            <a:r>
              <a:rPr lang="it-IT" sz="4400" dirty="0" smtClean="0"/>
              <a:t> </a:t>
            </a:r>
            <a:r>
              <a:rPr lang="it-IT" sz="4400" dirty="0" err="1" smtClean="0"/>
              <a:t>pit</a:t>
            </a:r>
            <a:r>
              <a:rPr lang="it-IT" sz="4400" dirty="0" smtClean="0"/>
              <a:t> </a:t>
            </a:r>
            <a:r>
              <a:rPr lang="it-IT" sz="4400" dirty="0" err="1" smtClean="0"/>
              <a:t>stops</a:t>
            </a:r>
            <a:r>
              <a:rPr lang="it-IT" sz="4400" dirty="0" smtClean="0"/>
              <a:t> </a:t>
            </a:r>
            <a:r>
              <a:rPr lang="it-IT" sz="4400" dirty="0" err="1" smtClean="0"/>
              <a:t>subpar</a:t>
            </a:r>
            <a:r>
              <a:rPr lang="it-IT" sz="44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Red Bull </a:t>
            </a:r>
            <a:r>
              <a:rPr lang="it-IT" sz="2800" dirty="0" err="1" smtClean="0"/>
              <a:t>registered</a:t>
            </a:r>
            <a:r>
              <a:rPr lang="it-IT" sz="2800" dirty="0" smtClean="0"/>
              <a:t> the </a:t>
            </a:r>
            <a:r>
              <a:rPr lang="it-IT" sz="2800" dirty="0" err="1" smtClean="0"/>
              <a:t>quickest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stop in the </a:t>
            </a:r>
            <a:r>
              <a:rPr lang="it-IT" sz="2800" dirty="0" err="1" smtClean="0"/>
              <a:t>entire</a:t>
            </a:r>
            <a:r>
              <a:rPr lang="it-IT" sz="2800" dirty="0" smtClean="0"/>
              <a:t> </a:t>
            </a:r>
            <a:r>
              <a:rPr lang="it-IT" sz="2800" dirty="0" err="1" smtClean="0"/>
              <a:t>history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Formula 1.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1026" name="Picture 2" descr="C:\Users\user\Desktop\Specialistica\Large-Scale Data Management\Information Integration\Presentation\QuickestPitStop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628800"/>
            <a:ext cx="4572000" cy="229552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683568" y="4365104"/>
            <a:ext cx="7632848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just </a:t>
            </a:r>
            <a:r>
              <a:rPr lang="it-IT" sz="2800" dirty="0" err="1" smtClean="0"/>
              <a:t>luck</a:t>
            </a:r>
            <a:r>
              <a:rPr lang="it-IT" sz="2800" dirty="0" smtClean="0"/>
              <a:t> or a </a:t>
            </a:r>
            <a:r>
              <a:rPr lang="it-IT" sz="2800" dirty="0" err="1" smtClean="0"/>
              <a:t>symptom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a </a:t>
            </a:r>
            <a:r>
              <a:rPr lang="it-IT" sz="2800" dirty="0" err="1" smtClean="0"/>
              <a:t>bigger</a:t>
            </a:r>
            <a:r>
              <a:rPr lang="it-IT" sz="2800" dirty="0" smtClean="0"/>
              <a:t> </a:t>
            </a:r>
            <a:r>
              <a:rPr lang="it-IT" sz="2800" dirty="0" err="1" smtClean="0"/>
              <a:t>problem</a:t>
            </a:r>
            <a:r>
              <a:rPr lang="it-IT" sz="2800" dirty="0" smtClean="0"/>
              <a:t>: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are just </a:t>
            </a:r>
            <a:r>
              <a:rPr lang="it-IT" sz="2800" dirty="0" err="1" smtClean="0"/>
              <a:t>slower</a:t>
            </a:r>
            <a:r>
              <a:rPr lang="it-IT" sz="28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load</a:t>
            </a:r>
            <a:r>
              <a:rPr lang="it-IT" sz="2800" dirty="0" smtClean="0"/>
              <a:t>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a .</a:t>
            </a:r>
            <a:r>
              <a:rPr lang="it-IT" sz="2800" dirty="0" err="1" smtClean="0"/>
              <a:t>csv</a:t>
            </a:r>
            <a:r>
              <a:rPr lang="it-IT" sz="2800" dirty="0" smtClean="0"/>
              <a:t> file </a:t>
            </a:r>
            <a:r>
              <a:rPr lang="it-IT" sz="2800" dirty="0" err="1" smtClean="0"/>
              <a:t>containing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</a:t>
            </a:r>
            <a:r>
              <a:rPr lang="it-IT" sz="2800" dirty="0" err="1" smtClean="0"/>
              <a:t>since</a:t>
            </a:r>
            <a:r>
              <a:rPr lang="it-IT" sz="2800" dirty="0" smtClean="0"/>
              <a:t> 2011,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querying</a:t>
            </a:r>
            <a:r>
              <a:rPr lang="it-IT" sz="2800" dirty="0" smtClean="0"/>
              <a:t> the data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find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in the last </a:t>
            </a:r>
            <a:r>
              <a:rPr lang="it-IT" sz="2800" dirty="0" err="1" smtClean="0"/>
              <a:t>season</a:t>
            </a:r>
            <a:r>
              <a:rPr lang="it-IT" sz="2800" dirty="0" smtClean="0"/>
              <a:t>, </a:t>
            </a:r>
            <a:r>
              <a:rPr lang="it-IT" sz="2800" dirty="0" err="1" smtClean="0"/>
              <a:t>calculate</a:t>
            </a:r>
            <a:r>
              <a:rPr lang="it-IT" sz="2800" dirty="0" smtClean="0"/>
              <a:t> some </a:t>
            </a:r>
            <a:r>
              <a:rPr lang="it-IT" sz="2800" dirty="0" err="1" smtClean="0"/>
              <a:t>stats</a:t>
            </a:r>
            <a:r>
              <a:rPr lang="it-IT" sz="2800" dirty="0" smtClean="0"/>
              <a:t>, do the </a:t>
            </a:r>
            <a:r>
              <a:rPr lang="it-IT" sz="2800" dirty="0" err="1" smtClean="0"/>
              <a:t>same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Red Bull,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compare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 and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stack</a:t>
            </a:r>
            <a:r>
              <a:rPr lang="it-IT" sz="2800" dirty="0" smtClean="0"/>
              <a:t> up.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1560" y="3789040"/>
            <a:ext cx="7632848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loading</a:t>
            </a:r>
            <a:r>
              <a:rPr lang="it-IT" sz="2800" dirty="0" smtClean="0"/>
              <a:t> the data in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Globalization PowerPoint Template" id="{FFF885ED-297E-5E4F-B19A-7A64C6FBA3A3}" vid="{ECC2892D-9A08-3B4F-AD08-1052A0A1FB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Formula-1-PowerPoint-Template</Template>
  <TotalTime>877</TotalTime>
  <Words>2945</Words>
  <Application>Microsoft Office PowerPoint</Application>
  <PresentationFormat>Presentazione su schermo (4:3)</PresentationFormat>
  <Paragraphs>302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6" baseType="lpstr">
      <vt:lpstr>Tema di Office</vt:lpstr>
      <vt:lpstr>Analyzing Ferrari’s last years in F1  - Neo4j portion -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Ferrari’s last years in F1 (Neo4j portion)</dc:title>
  <dc:creator>user</dc:creator>
  <cp:lastModifiedBy>user</cp:lastModifiedBy>
  <cp:revision>117</cp:revision>
  <dcterms:created xsi:type="dcterms:W3CDTF">2020-06-09T13:46:53Z</dcterms:created>
  <dcterms:modified xsi:type="dcterms:W3CDTF">2020-06-30T08:00:06Z</dcterms:modified>
</cp:coreProperties>
</file>